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4"/>
  </p:sldMasterIdLst>
  <p:notesMasterIdLst>
    <p:notesMasterId r:id="rId35"/>
  </p:notesMasterIdLst>
  <p:handoutMasterIdLst>
    <p:handoutMasterId r:id="rId36"/>
  </p:handoutMasterIdLst>
  <p:sldIdLst>
    <p:sldId id="266" r:id="rId5"/>
    <p:sldId id="267" r:id="rId6"/>
    <p:sldId id="273" r:id="rId7"/>
    <p:sldId id="274" r:id="rId8"/>
    <p:sldId id="269" r:id="rId9"/>
    <p:sldId id="276" r:id="rId10"/>
    <p:sldId id="275" r:id="rId11"/>
    <p:sldId id="277" r:id="rId12"/>
    <p:sldId id="278" r:id="rId13"/>
    <p:sldId id="279" r:id="rId14"/>
    <p:sldId id="280" r:id="rId15"/>
    <p:sldId id="282" r:id="rId16"/>
    <p:sldId id="281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2" r:id="rId26"/>
    <p:sldId id="299" r:id="rId27"/>
    <p:sldId id="300" r:id="rId28"/>
    <p:sldId id="291" r:id="rId29"/>
    <p:sldId id="293" r:id="rId30"/>
    <p:sldId id="294" r:id="rId31"/>
    <p:sldId id="298" r:id="rId32"/>
    <p:sldId id="297" r:id="rId33"/>
    <p:sldId id="296" r:id="rId34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RF Dewi Expanded Black" pitchFamily="2" charset="77"/>
      <p:bold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74D8"/>
    <a:srgbClr val="4225B1"/>
    <a:srgbClr val="E6E6E6"/>
    <a:srgbClr val="7160D1"/>
    <a:srgbClr val="3E64DA"/>
    <a:srgbClr val="333EC7"/>
    <a:srgbClr val="FFFFFF"/>
    <a:srgbClr val="252CB1"/>
    <a:srgbClr val="BA3C63"/>
    <a:srgbClr val="E6D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1" autoAdjust="0"/>
    <p:restoredTop sz="88600" autoAdjust="0"/>
  </p:normalViewPr>
  <p:slideViewPr>
    <p:cSldViewPr snapToGrid="0" showGuides="1">
      <p:cViewPr varScale="1">
        <p:scale>
          <a:sx n="178" d="100"/>
          <a:sy n="178" d="100"/>
        </p:scale>
        <p:origin x="82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7AB5187-0CE0-40DB-91C9-657F0AB02D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B94E1EA-C093-47BE-9655-24A6349B6D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A5022-96C1-4A30-B3BD-7892E1C14C40}" type="datetimeFigureOut">
              <a:rPr lang="ru-RU" smtClean="0"/>
              <a:t>21.01.2026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969FA7F-74DA-488A-9B0D-25B5F6E68D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5C5783-6D63-4D3C-A183-1624CA3452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054AC-7020-46ED-9CA5-D627D8DCB4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8738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F4841-BE9B-4A6B-B45F-4A82F89BB95D}" type="datetimeFigureOut">
              <a:rPr lang="ru-RU" smtClean="0"/>
              <a:t>21.01.2026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4E9DE-C71A-4B58-BB1E-F0FAA177BF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1720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32261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</a:t>
            </a:r>
            <a:r>
              <a:rPr lang="en-US" dirty="0" err="1"/>
              <a:t>pytest</a:t>
            </a:r>
            <a:r>
              <a:rPr lang="en-US" dirty="0"/>
              <a:t>?</a:t>
            </a:r>
            <a:endParaRPr lang="ru-RU" dirty="0"/>
          </a:p>
          <a:p>
            <a:endParaRPr lang="ru-RU" dirty="0"/>
          </a:p>
          <a:p>
            <a:r>
              <a:rPr lang="ru-RU" dirty="0"/>
              <a:t>Во-первых, простой синтаксис — пишете обычный </a:t>
            </a:r>
            <a:r>
              <a:rPr lang="en-US" dirty="0"/>
              <a:t>assert, </a:t>
            </a:r>
            <a:r>
              <a:rPr lang="ru-RU" dirty="0"/>
              <a:t>без специальных методов.</a:t>
            </a:r>
          </a:p>
          <a:p>
            <a:endParaRPr lang="ru-RU" dirty="0"/>
          </a:p>
          <a:p>
            <a:r>
              <a:rPr lang="ru-RU" dirty="0"/>
              <a:t>Во-вторых, когда тест падает, </a:t>
            </a:r>
            <a:r>
              <a:rPr lang="en-US" dirty="0" err="1"/>
              <a:t>pytest</a:t>
            </a:r>
            <a:r>
              <a:rPr lang="en-US" dirty="0"/>
              <a:t> </a:t>
            </a:r>
            <a:r>
              <a:rPr lang="ru-RU" dirty="0"/>
              <a:t>показывает понятный </a:t>
            </a:r>
            <a:r>
              <a:rPr lang="en-US" dirty="0"/>
              <a:t>diff — </a:t>
            </a:r>
            <a:r>
              <a:rPr lang="ru-RU" dirty="0"/>
              <a:t>сразу видно что ожидали и что получили.</a:t>
            </a:r>
          </a:p>
          <a:p>
            <a:endParaRPr lang="ru-RU" dirty="0"/>
          </a:p>
          <a:p>
            <a:r>
              <a:rPr lang="ru-RU" dirty="0"/>
              <a:t>И в-третьих — экосистема плагинов.</a:t>
            </a:r>
          </a:p>
          <a:p>
            <a:r>
              <a:rPr lang="ru-RU" dirty="0"/>
              <a:t>Нужны </a:t>
            </a:r>
            <a:r>
              <a:rPr lang="en-US" dirty="0"/>
              <a:t>async-</a:t>
            </a:r>
            <a:r>
              <a:rPr lang="ru-RU" dirty="0"/>
              <a:t>тесты? Есть плагин.</a:t>
            </a:r>
          </a:p>
          <a:p>
            <a:r>
              <a:rPr lang="ru-RU" dirty="0"/>
              <a:t>Покрытие? Плагин.</a:t>
            </a:r>
          </a:p>
          <a:p>
            <a:r>
              <a:rPr lang="ru-RU" dirty="0"/>
              <a:t>Тесты для </a:t>
            </a:r>
            <a:r>
              <a:rPr lang="en-US" dirty="0"/>
              <a:t>Django, Flask, </a:t>
            </a:r>
            <a:r>
              <a:rPr lang="ru-RU" dirty="0"/>
              <a:t>параллельный запуск — на всё есть плагины.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7845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Фикстуры</a:t>
            </a:r>
            <a:r>
              <a:rPr lang="ru-RU" dirty="0"/>
              <a:t> — функции, которые готовят что-то для теста.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5835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Декоратор @</a:t>
            </a:r>
            <a:r>
              <a:rPr lang="en-US" dirty="0" err="1"/>
              <a:t>pytest.fixture</a:t>
            </a:r>
            <a:r>
              <a:rPr lang="en-US" dirty="0"/>
              <a:t>, </a:t>
            </a:r>
            <a:r>
              <a:rPr lang="ru-RU" dirty="0"/>
              <a:t>внутри создаём ресурс и возвращаем.</a:t>
            </a:r>
          </a:p>
          <a:p>
            <a:r>
              <a:rPr lang="ru-RU" dirty="0"/>
              <a:t>Чтобы использовать — просто добавляем параметр с тем же именем в тест.</a:t>
            </a:r>
          </a:p>
          <a:p>
            <a:r>
              <a:rPr lang="en-US" dirty="0" err="1"/>
              <a:t>pytest</a:t>
            </a:r>
            <a:r>
              <a:rPr lang="en-US" dirty="0"/>
              <a:t> </a:t>
            </a:r>
            <a:r>
              <a:rPr lang="ru-RU" dirty="0"/>
              <a:t>сам вызовет </a:t>
            </a:r>
            <a:r>
              <a:rPr lang="ru-RU" dirty="0" err="1"/>
              <a:t>фикстуру</a:t>
            </a:r>
            <a:r>
              <a:rPr lang="ru-RU" dirty="0"/>
              <a:t> и передаст результат.</a:t>
            </a:r>
          </a:p>
          <a:p>
            <a:r>
              <a:rPr lang="ru-RU" dirty="0"/>
              <a:t>Написали один раз — используем в любом тесте. Не надо копировать создание клиента в каждый тест.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0865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7995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Параметризация — запускаем один тест с разными данными.</a:t>
            </a:r>
          </a:p>
          <a:p>
            <a:r>
              <a:rPr lang="ru-RU" dirty="0"/>
              <a:t>Декоратор @</a:t>
            </a:r>
            <a:r>
              <a:rPr lang="en-US" dirty="0" err="1"/>
              <a:t>pytest.mark.parametrize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Первый аргумент — имена параметров через запятую.</a:t>
            </a:r>
          </a:p>
          <a:p>
            <a:r>
              <a:rPr lang="ru-RU" dirty="0"/>
              <a:t>Второй — список кортежей со значениями.</a:t>
            </a:r>
          </a:p>
          <a:p>
            <a:r>
              <a:rPr lang="en-US" dirty="0" err="1"/>
              <a:t>pytest</a:t>
            </a:r>
            <a:r>
              <a:rPr lang="en-US" dirty="0"/>
              <a:t> </a:t>
            </a:r>
            <a:r>
              <a:rPr lang="ru-RU" dirty="0"/>
              <a:t>запустит этот тест три раза: с нулём, со ста, с минус сорока.</a:t>
            </a:r>
          </a:p>
          <a:p>
            <a:r>
              <a:rPr lang="ru-RU" dirty="0"/>
              <a:t>В отчёте будет три отдельных результата.</a:t>
            </a:r>
          </a:p>
          <a:p>
            <a:r>
              <a:rPr lang="ru-RU" dirty="0"/>
              <a:t>Вместо трёх копий теста — один параметризованный.</a:t>
            </a:r>
          </a:p>
        </p:txBody>
      </p:sp>
    </p:spTree>
    <p:extLst>
      <p:ext uri="{BB962C8B-B14F-4D97-AF65-F5344CB8AC3E}">
        <p14:creationId xmlns:p14="http://schemas.microsoft.com/office/powerpoint/2010/main" val="2965890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6317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3457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Моки</a:t>
            </a:r>
            <a:r>
              <a:rPr lang="ru-RU" dirty="0"/>
              <a:t> — подмена реальных зависимостей на фейковые.</a:t>
            </a:r>
          </a:p>
          <a:p>
            <a:r>
              <a:rPr lang="ru-RU" dirty="0"/>
              <a:t>Функция </a:t>
            </a:r>
            <a:r>
              <a:rPr lang="en-US" dirty="0"/>
              <a:t>patch </a:t>
            </a:r>
            <a:r>
              <a:rPr lang="ru-RU" dirty="0"/>
              <a:t>из </a:t>
            </a:r>
            <a:r>
              <a:rPr lang="en-US" dirty="0" err="1"/>
              <a:t>unittest.mock</a:t>
            </a:r>
            <a:r>
              <a:rPr lang="en-US" dirty="0"/>
              <a:t>. </a:t>
            </a:r>
            <a:r>
              <a:rPr lang="ru-RU" dirty="0"/>
              <a:t>Указываем путь к функции, которую хотим подменить, и что она должна вернуть.</a:t>
            </a:r>
          </a:p>
          <a:p>
            <a:r>
              <a:rPr lang="ru-RU" dirty="0"/>
              <a:t>Внутри </a:t>
            </a:r>
            <a:r>
              <a:rPr lang="en-US" dirty="0"/>
              <a:t>with-</a:t>
            </a:r>
            <a:r>
              <a:rPr lang="ru-RU" dirty="0"/>
              <a:t>блока вызов </a:t>
            </a:r>
            <a:r>
              <a:rPr lang="en-US" dirty="0" err="1"/>
              <a:t>fetch_weather</a:t>
            </a:r>
            <a:r>
              <a:rPr lang="en-US" dirty="0"/>
              <a:t> </a:t>
            </a:r>
            <a:r>
              <a:rPr lang="ru-RU" dirty="0"/>
              <a:t>не пойдёт в реальный </a:t>
            </a:r>
            <a:r>
              <a:rPr lang="en-US" dirty="0"/>
              <a:t>API — </a:t>
            </a:r>
            <a:r>
              <a:rPr lang="ru-RU" dirty="0"/>
              <a:t>вернёт наш </a:t>
            </a:r>
            <a:r>
              <a:rPr lang="en-US" dirty="0" err="1"/>
              <a:t>fake_response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Тест быстрый, стабильный, не зависит от интернета.</a:t>
            </a:r>
          </a:p>
        </p:txBody>
      </p:sp>
    </p:spTree>
    <p:extLst>
      <p:ext uri="{BB962C8B-B14F-4D97-AF65-F5344CB8AC3E}">
        <p14:creationId xmlns:p14="http://schemas.microsoft.com/office/powerpoint/2010/main" val="2312252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Моки</a:t>
            </a:r>
            <a:r>
              <a:rPr lang="ru-RU" dirty="0"/>
              <a:t> — подмена реальных зависимостей на фейковые.</a:t>
            </a:r>
          </a:p>
          <a:p>
            <a:r>
              <a:rPr lang="ru-RU" dirty="0"/>
              <a:t>Функция </a:t>
            </a:r>
            <a:r>
              <a:rPr lang="en-US" dirty="0"/>
              <a:t>patch </a:t>
            </a:r>
            <a:r>
              <a:rPr lang="ru-RU" dirty="0"/>
              <a:t>из </a:t>
            </a:r>
            <a:r>
              <a:rPr lang="en-US" dirty="0" err="1"/>
              <a:t>unittest.mock</a:t>
            </a:r>
            <a:r>
              <a:rPr lang="en-US" dirty="0"/>
              <a:t>. </a:t>
            </a:r>
            <a:r>
              <a:rPr lang="ru-RU" dirty="0"/>
              <a:t>Указываем путь к функции, которую хотим подменить, и что она должна вернуть.</a:t>
            </a:r>
          </a:p>
          <a:p>
            <a:r>
              <a:rPr lang="ru-RU" dirty="0"/>
              <a:t>Внутри </a:t>
            </a:r>
            <a:r>
              <a:rPr lang="en-US" dirty="0"/>
              <a:t>with-</a:t>
            </a:r>
            <a:r>
              <a:rPr lang="ru-RU" dirty="0"/>
              <a:t>блока вызов </a:t>
            </a:r>
            <a:r>
              <a:rPr lang="en-US" dirty="0" err="1"/>
              <a:t>fetch_weather</a:t>
            </a:r>
            <a:r>
              <a:rPr lang="en-US" dirty="0"/>
              <a:t> </a:t>
            </a:r>
            <a:r>
              <a:rPr lang="ru-RU" dirty="0"/>
              <a:t>не пойдёт в реальный </a:t>
            </a:r>
            <a:r>
              <a:rPr lang="en-US" dirty="0"/>
              <a:t>API — </a:t>
            </a:r>
            <a:r>
              <a:rPr lang="ru-RU" dirty="0"/>
              <a:t>вернёт наш </a:t>
            </a:r>
            <a:r>
              <a:rPr lang="en-US" dirty="0" err="1"/>
              <a:t>fake_response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Тест быстрый, стабильный, не зависит от интернета.</a:t>
            </a:r>
          </a:p>
        </p:txBody>
      </p:sp>
    </p:spTree>
    <p:extLst>
      <p:ext uri="{BB962C8B-B14F-4D97-AF65-F5344CB8AC3E}">
        <p14:creationId xmlns:p14="http://schemas.microsoft.com/office/powerpoint/2010/main" val="2399293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6593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Зачем вообще писать тесты?</a:t>
            </a:r>
          </a:p>
          <a:p>
            <a:r>
              <a:rPr lang="ru-RU" dirty="0"/>
              <a:t>- Первое — классика: "у меня всё работает". Вы пушите код, коллега </a:t>
            </a:r>
            <a:r>
              <a:rPr lang="ru-RU" dirty="0" err="1"/>
              <a:t>пуллит</a:t>
            </a:r>
            <a:r>
              <a:rPr lang="ru-RU" dirty="0"/>
              <a:t>, у него падает. Или хуже — падает в </a:t>
            </a:r>
            <a:r>
              <a:rPr lang="ru-RU" dirty="0" err="1"/>
              <a:t>проде</a:t>
            </a:r>
            <a:r>
              <a:rPr lang="ru-RU" dirty="0"/>
              <a:t> у пользователей.</a:t>
            </a:r>
          </a:p>
          <a:p>
            <a:r>
              <a:rPr lang="ru-RU" dirty="0"/>
              <a:t>- Второе — рефакторинг. Например, нужно переписать функцию, которую написали полгода назад. Без тестов вы будете бояться что-то сломать.</a:t>
            </a:r>
          </a:p>
          <a:p>
            <a:r>
              <a:rPr lang="ru-RU" dirty="0"/>
              <a:t>- Третье — тесты это документация, которая не врёт. Комментарии устаревают, </a:t>
            </a:r>
            <a:r>
              <a:rPr lang="en-US" dirty="0"/>
              <a:t>README </a:t>
            </a:r>
            <a:r>
              <a:rPr lang="ru-RU" dirty="0"/>
              <a:t>забывают обновить. А тесты либо проходят, либо падают.</a:t>
            </a:r>
          </a:p>
          <a:p>
            <a:r>
              <a:rPr lang="ru-RU" dirty="0"/>
              <a:t>- И последнее — долгосрочная экономия времени. Написать тест — минуты. </a:t>
            </a:r>
            <a:r>
              <a:rPr lang="ru-RU" dirty="0" err="1"/>
              <a:t>Дебажить</a:t>
            </a:r>
            <a:r>
              <a:rPr lang="ru-RU" dirty="0"/>
              <a:t> баг в </a:t>
            </a:r>
            <a:r>
              <a:rPr lang="ru-RU" dirty="0" err="1"/>
              <a:t>проде</a:t>
            </a:r>
            <a:r>
              <a:rPr lang="ru-RU" dirty="0"/>
              <a:t> в пятницу вечером — часы.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3440933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Маркеры — метки на тестах.</a:t>
            </a:r>
          </a:p>
          <a:p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pytest.mark.asyncio</a:t>
            </a:r>
            <a:r>
              <a:rPr lang="en-US" dirty="0"/>
              <a:t> — </a:t>
            </a:r>
            <a:r>
              <a:rPr lang="ru-RU" dirty="0"/>
              <a:t>встроенный маркер плагина </a:t>
            </a:r>
            <a:r>
              <a:rPr lang="en-US" dirty="0" err="1"/>
              <a:t>pytest-asyncio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Говорит, что тест асинхронный, нужно запускать в </a:t>
            </a:r>
            <a:r>
              <a:rPr lang="en-US" dirty="0"/>
              <a:t>event loop.</a:t>
            </a:r>
            <a:endParaRPr lang="ru-RU" dirty="0"/>
          </a:p>
          <a:p>
            <a:endParaRPr lang="ru-RU" dirty="0"/>
          </a:p>
          <a:p>
            <a:r>
              <a:rPr lang="ru-RU" dirty="0"/>
              <a:t>Можно создавать свои маркеры.</a:t>
            </a:r>
          </a:p>
          <a:p>
            <a:r>
              <a:rPr lang="ru-RU" dirty="0"/>
              <a:t>Например, @</a:t>
            </a:r>
            <a:r>
              <a:rPr lang="en-US" dirty="0" err="1"/>
              <a:t>pytest.mark.slow</a:t>
            </a:r>
            <a:r>
              <a:rPr lang="en-US" dirty="0"/>
              <a:t> </a:t>
            </a:r>
            <a:r>
              <a:rPr lang="ru-RU" dirty="0"/>
              <a:t>для тяжёлых тестов.</a:t>
            </a:r>
          </a:p>
          <a:p>
            <a:r>
              <a:rPr lang="ru-RU" dirty="0"/>
              <a:t>Потом запускаете </a:t>
            </a:r>
            <a:r>
              <a:rPr lang="en-US" dirty="0" err="1"/>
              <a:t>pytest</a:t>
            </a:r>
            <a:r>
              <a:rPr lang="en-US" dirty="0"/>
              <a:t> -m "not slow" — </a:t>
            </a:r>
            <a:r>
              <a:rPr lang="ru-RU" dirty="0"/>
              <a:t>и медленные тесты пропускаются.</a:t>
            </a:r>
          </a:p>
          <a:p>
            <a:r>
              <a:rPr lang="ru-RU" dirty="0"/>
              <a:t>Удобно для быстрой обратной связи во время разработки.</a:t>
            </a:r>
          </a:p>
        </p:txBody>
      </p:sp>
    </p:spTree>
    <p:extLst>
      <p:ext uri="{BB962C8B-B14F-4D97-AF65-F5344CB8AC3E}">
        <p14:creationId xmlns:p14="http://schemas.microsoft.com/office/powerpoint/2010/main" val="2452925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136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Зачем вообще писать тесты?</a:t>
            </a:r>
          </a:p>
          <a:p>
            <a:r>
              <a:rPr lang="ru-RU" dirty="0"/>
              <a:t>- Первое — классика: "у меня всё работает". Вы пушите код, коллега </a:t>
            </a:r>
            <a:r>
              <a:rPr lang="ru-RU" dirty="0" err="1"/>
              <a:t>пуллит</a:t>
            </a:r>
            <a:r>
              <a:rPr lang="ru-RU" dirty="0"/>
              <a:t>, у него падает. Или хуже — падает в </a:t>
            </a:r>
            <a:r>
              <a:rPr lang="ru-RU" dirty="0" err="1"/>
              <a:t>проде</a:t>
            </a:r>
            <a:r>
              <a:rPr lang="ru-RU" dirty="0"/>
              <a:t> у пользователей.</a:t>
            </a:r>
          </a:p>
          <a:p>
            <a:r>
              <a:rPr lang="ru-RU" dirty="0"/>
              <a:t>- Второе — рефакторинг. Например, нужно переписать функцию, которую написали полгода назад. Без тестов вы будете бояться что-то сломать.</a:t>
            </a:r>
          </a:p>
          <a:p>
            <a:r>
              <a:rPr lang="ru-RU" dirty="0"/>
              <a:t>- Третье — тесты это документация, которая не врёт. Комментарии устаревают, </a:t>
            </a:r>
            <a:r>
              <a:rPr lang="en-US" dirty="0"/>
              <a:t>README </a:t>
            </a:r>
            <a:r>
              <a:rPr lang="ru-RU" dirty="0"/>
              <a:t>забывают обновить. А тесты либо проходят, либо падают.</a:t>
            </a:r>
          </a:p>
          <a:p>
            <a:r>
              <a:rPr lang="ru-RU" dirty="0"/>
              <a:t>- И последнее — долгосрочная экономия времени. Написать тест — минуты. </a:t>
            </a:r>
            <a:r>
              <a:rPr lang="ru-RU" dirty="0" err="1"/>
              <a:t>Дебажить</a:t>
            </a:r>
            <a:r>
              <a:rPr lang="ru-RU" dirty="0"/>
              <a:t> баг в </a:t>
            </a:r>
            <a:r>
              <a:rPr lang="ru-RU" dirty="0" err="1"/>
              <a:t>проде</a:t>
            </a:r>
            <a:r>
              <a:rPr lang="ru-RU" dirty="0"/>
              <a:t> в пятницу вечером — часы.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891169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Зачем вообще писать тесты?</a:t>
            </a:r>
          </a:p>
          <a:p>
            <a:r>
              <a:rPr lang="ru-RU" dirty="0"/>
              <a:t>- Первое — классика: "у меня всё работает". Вы пушите код, коллега </a:t>
            </a:r>
            <a:r>
              <a:rPr lang="ru-RU" dirty="0" err="1"/>
              <a:t>пуллит</a:t>
            </a:r>
            <a:r>
              <a:rPr lang="ru-RU" dirty="0"/>
              <a:t>, у него падает. Или хуже — падает в </a:t>
            </a:r>
            <a:r>
              <a:rPr lang="ru-RU" dirty="0" err="1"/>
              <a:t>проде</a:t>
            </a:r>
            <a:r>
              <a:rPr lang="ru-RU" dirty="0"/>
              <a:t> у пользователей.</a:t>
            </a:r>
          </a:p>
          <a:p>
            <a:r>
              <a:rPr lang="ru-RU" dirty="0"/>
              <a:t>- Второе — рефакторинг. Например, нужно переписать функцию, которую написали полгода назад. Без тестов вы будете бояться что-то сломать.</a:t>
            </a:r>
          </a:p>
          <a:p>
            <a:r>
              <a:rPr lang="ru-RU" dirty="0"/>
              <a:t>- Третье — тесты это документация, которая не врёт. Комментарии устаревают, </a:t>
            </a:r>
            <a:r>
              <a:rPr lang="en-US" dirty="0"/>
              <a:t>README </a:t>
            </a:r>
            <a:r>
              <a:rPr lang="ru-RU" dirty="0"/>
              <a:t>забывают обновить. А тесты либо проходят, либо падают.</a:t>
            </a:r>
          </a:p>
          <a:p>
            <a:r>
              <a:rPr lang="ru-RU" dirty="0"/>
              <a:t>- И последнее — долгосрочная экономия времени. Написать тест — минуты. </a:t>
            </a:r>
            <a:r>
              <a:rPr lang="ru-RU" dirty="0" err="1"/>
              <a:t>Дебажить</a:t>
            </a:r>
            <a:r>
              <a:rPr lang="ru-RU" dirty="0"/>
              <a:t> баг в </a:t>
            </a:r>
            <a:r>
              <a:rPr lang="ru-RU" dirty="0" err="1"/>
              <a:t>проде</a:t>
            </a:r>
            <a:r>
              <a:rPr lang="ru-RU" dirty="0"/>
              <a:t> в пятницу вечером — часы.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1483332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028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Классический — сначала пишете код, потом покрываете его тестами.</a:t>
            </a:r>
            <a:endParaRPr lang="en-US" dirty="0"/>
          </a:p>
          <a:p>
            <a:r>
              <a:rPr lang="ru-RU" dirty="0"/>
              <a:t>Так работает большинство разработчиков, и это абсолютно нормально.</a:t>
            </a:r>
            <a:endParaRPr lang="en-US" dirty="0"/>
          </a:p>
          <a:p>
            <a:r>
              <a:rPr lang="ru-RU" dirty="0"/>
              <a:t>Написали функцию, убедились что работает, добавили тесты чтобы зафиксировать поведение.</a:t>
            </a:r>
          </a:p>
        </p:txBody>
      </p:sp>
    </p:spTree>
    <p:extLst>
      <p:ext uri="{BB962C8B-B14F-4D97-AF65-F5344CB8AC3E}">
        <p14:creationId xmlns:p14="http://schemas.microsoft.com/office/powerpoint/2010/main" val="4063111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Самый известный подход — </a:t>
            </a:r>
            <a:r>
              <a:rPr lang="en-US" dirty="0"/>
              <a:t>TDD, </a:t>
            </a:r>
            <a:r>
              <a:rPr lang="ru-RU" dirty="0"/>
              <a:t>разработка через тестирование.</a:t>
            </a:r>
          </a:p>
          <a:p>
            <a:r>
              <a:rPr lang="ru-RU" dirty="0"/>
              <a:t>Сначала пишете тест на функционал, которого ещё нет. Тест падает — это </a:t>
            </a:r>
            <a:r>
              <a:rPr lang="en-US" dirty="0"/>
              <a:t>red.</a:t>
            </a:r>
            <a:endParaRPr lang="ru-RU" dirty="0"/>
          </a:p>
          <a:p>
            <a:r>
              <a:rPr lang="ru-RU" dirty="0"/>
              <a:t>Потом пишете минимальный код, чтобы тест прошёл — </a:t>
            </a:r>
            <a:r>
              <a:rPr lang="en-US" dirty="0"/>
              <a:t>green.</a:t>
            </a:r>
            <a:endParaRPr lang="ru-RU" dirty="0"/>
          </a:p>
          <a:p>
            <a:r>
              <a:rPr lang="ru-RU" dirty="0"/>
              <a:t>Потом </a:t>
            </a:r>
            <a:r>
              <a:rPr lang="ru-RU" dirty="0" err="1"/>
              <a:t>рефакторите</a:t>
            </a:r>
            <a:r>
              <a:rPr lang="ru-RU" dirty="0"/>
              <a:t>, улучшаете код, тесты остаются зелёными. И снова по кругу.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5132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тестировать</a:t>
            </a:r>
            <a:r>
              <a:rPr lang="en-US" dirty="0"/>
              <a:t>:</a:t>
            </a:r>
          </a:p>
          <a:p>
            <a:r>
              <a:rPr lang="ru-RU" dirty="0"/>
              <a:t>Бизнес-логику — это ядро вашего приложения.</a:t>
            </a:r>
            <a:endParaRPr lang="en-US" dirty="0"/>
          </a:p>
          <a:p>
            <a:r>
              <a:rPr lang="ru-RU" dirty="0"/>
              <a:t>Утилитарный код — конвертеры, валидаторы, парсеры, хелперы.</a:t>
            </a:r>
            <a:endParaRPr lang="en-US" dirty="0"/>
          </a:p>
          <a:p>
            <a:r>
              <a:rPr lang="ru-RU" dirty="0"/>
              <a:t>Они идеальны для тестов: чистые функции, нет зависимостей, легко проверить.</a:t>
            </a:r>
            <a:endParaRPr lang="en-US" dirty="0"/>
          </a:p>
          <a:p>
            <a:r>
              <a:rPr lang="ru-RU" dirty="0"/>
              <a:t>Граничные случаи — ноль, минус один, пустая строка, максимальные значения.</a:t>
            </a:r>
            <a:endParaRPr lang="en-US" dirty="0"/>
          </a:p>
          <a:p>
            <a:r>
              <a:rPr lang="ru-RU" dirty="0"/>
              <a:t>И обработку ошибок — что происходит, когда что-то идёт не так.</a:t>
            </a:r>
            <a:endParaRPr lang="en-US" dirty="0"/>
          </a:p>
          <a:p>
            <a:endParaRPr lang="ru-RU" dirty="0"/>
          </a:p>
          <a:p>
            <a:r>
              <a:rPr lang="ru-RU" dirty="0"/>
              <a:t>Что не тестировать:</a:t>
            </a:r>
            <a:endParaRPr lang="en-US" dirty="0"/>
          </a:p>
          <a:p>
            <a:r>
              <a:rPr lang="ru-RU" dirty="0"/>
              <a:t>сторонние библиотеки — это их ответственность.</a:t>
            </a:r>
            <a:endParaRPr lang="en-US" dirty="0"/>
          </a:p>
          <a:p>
            <a:r>
              <a:rPr lang="ru-RU" dirty="0"/>
              <a:t>И тривиальный код без логики — геттеры, простые обёртки.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6952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Python </a:t>
            </a:r>
            <a:r>
              <a:rPr lang="ru-RU" dirty="0"/>
              <a:t>два основных фреймворка для тестирования.</a:t>
            </a:r>
          </a:p>
          <a:p>
            <a:r>
              <a:rPr lang="en-US" dirty="0" err="1"/>
              <a:t>unittest</a:t>
            </a:r>
            <a:r>
              <a:rPr lang="en-US" dirty="0"/>
              <a:t> — </a:t>
            </a:r>
            <a:r>
              <a:rPr lang="ru-RU" dirty="0"/>
              <a:t>встроенный, идёт из коробки.</a:t>
            </a:r>
          </a:p>
          <a:p>
            <a:r>
              <a:rPr lang="ru-RU" dirty="0"/>
              <a:t>Работает, но синтаксис громоздкий: классы, наследование, специальные методы типа </a:t>
            </a:r>
            <a:r>
              <a:rPr lang="en-US" dirty="0" err="1"/>
              <a:t>assertEqual</a:t>
            </a:r>
            <a:r>
              <a:rPr lang="en-US" dirty="0"/>
              <a:t>.</a:t>
            </a:r>
            <a:endParaRPr lang="ru-RU" dirty="0"/>
          </a:p>
          <a:p>
            <a:endParaRPr lang="en-US" dirty="0"/>
          </a:p>
          <a:p>
            <a:r>
              <a:rPr lang="en-US" dirty="0" err="1"/>
              <a:t>pytest</a:t>
            </a:r>
            <a:r>
              <a:rPr lang="en-US" dirty="0"/>
              <a:t> — </a:t>
            </a:r>
            <a:r>
              <a:rPr lang="ru-RU" dirty="0"/>
              <a:t>стандарт индустрии. Большинство проектов используют его.</a:t>
            </a:r>
          </a:p>
        </p:txBody>
      </p:sp>
    </p:spTree>
    <p:extLst>
      <p:ext uri="{BB962C8B-B14F-4D97-AF65-F5344CB8AC3E}">
        <p14:creationId xmlns:p14="http://schemas.microsoft.com/office/powerpoint/2010/main" val="80631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w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w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10" name="Заголовок 9"/>
          <p:cNvSpPr>
            <a:spLocks noGrp="1"/>
          </p:cNvSpPr>
          <p:nvPr>
            <p:ph type="title" hasCustomPrompt="1"/>
          </p:nvPr>
        </p:nvSpPr>
        <p:spPr>
          <a:xfrm>
            <a:off x="838199" y="1558412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39" y="544378"/>
            <a:ext cx="2218325" cy="960572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83975"/>
            <a:ext cx="10515600" cy="854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Здесь подзаголовок, тезис, цитата. </a:t>
            </a:r>
          </a:p>
          <a:p>
            <a:pPr lvl="0"/>
            <a:r>
              <a:rPr lang="ru-RU" dirty="0"/>
              <a:t>Если заголовок больше 3 слов, то лучше без «</a:t>
            </a:r>
            <a:r>
              <a:rPr lang="ru-RU" dirty="0" err="1"/>
              <a:t>капса</a:t>
            </a:r>
            <a:r>
              <a:rPr lang="ru-RU" dirty="0"/>
              <a:t>»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875494"/>
            <a:ext cx="5678488" cy="3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Имя и фамилия спикера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5360988"/>
            <a:ext cx="5678488" cy="412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D24B4D-78FA-C07D-448D-90D670588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A9A2A4-3CDA-9F24-130C-6BA8C2ACCC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39" y="544378"/>
            <a:ext cx="2218325" cy="96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55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 с иконками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349500"/>
            <a:ext cx="936625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иконка</a:t>
            </a:r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4348629"/>
            <a:ext cx="936625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иконка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2" hasCustomPrompt="1"/>
          </p:nvPr>
        </p:nvSpPr>
        <p:spPr>
          <a:xfrm>
            <a:off x="2124636" y="2349500"/>
            <a:ext cx="3550024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2124636" y="4348629"/>
            <a:ext cx="3550024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6517340" y="2349500"/>
            <a:ext cx="936625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иконка</a:t>
            </a:r>
          </a:p>
        </p:txBody>
      </p:sp>
      <p:sp>
        <p:nvSpPr>
          <p:cNvPr id="14" name="Текст 8"/>
          <p:cNvSpPr>
            <a:spLocks noGrp="1"/>
          </p:cNvSpPr>
          <p:nvPr>
            <p:ph type="body" sz="quarter" idx="15" hasCustomPrompt="1"/>
          </p:nvPr>
        </p:nvSpPr>
        <p:spPr>
          <a:xfrm>
            <a:off x="6517339" y="4348629"/>
            <a:ext cx="936625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иконка</a:t>
            </a:r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7803776" y="2349500"/>
            <a:ext cx="3550024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8"/>
          <p:cNvSpPr>
            <a:spLocks noGrp="1"/>
          </p:cNvSpPr>
          <p:nvPr>
            <p:ph type="body" sz="quarter" idx="17" hasCustomPrompt="1"/>
          </p:nvPr>
        </p:nvSpPr>
        <p:spPr>
          <a:xfrm>
            <a:off x="7803776" y="4348629"/>
            <a:ext cx="3550024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5F48F88-8368-3234-22AC-5EC85FCA6A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91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локи текста с под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Структура доклада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2197100"/>
            <a:ext cx="4459941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2707341"/>
            <a:ext cx="4459941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8199" y="4232088"/>
            <a:ext cx="4459941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  <a:p>
            <a:pPr lvl="0"/>
            <a:endParaRPr lang="ru-RU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4742329"/>
            <a:ext cx="4459941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sp>
        <p:nvSpPr>
          <p:cNvPr id="1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893859" y="2197100"/>
            <a:ext cx="4459941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19" hasCustomPrompt="1"/>
          </p:nvPr>
        </p:nvSpPr>
        <p:spPr>
          <a:xfrm>
            <a:off x="6893859" y="2707341"/>
            <a:ext cx="4459941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6893859" y="4232088"/>
            <a:ext cx="4459941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  <a:p>
            <a:pPr lvl="0"/>
            <a:endParaRPr lang="ru-RU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21" hasCustomPrompt="1"/>
          </p:nvPr>
        </p:nvSpPr>
        <p:spPr>
          <a:xfrm>
            <a:off x="6893859" y="4742329"/>
            <a:ext cx="4459941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620677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иллюстра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1" hasCustomPrompt="1"/>
          </p:nvPr>
        </p:nvSpPr>
        <p:spPr>
          <a:xfrm>
            <a:off x="838200" y="2223799"/>
            <a:ext cx="10515600" cy="3844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Иллюстрация или скриншот. Чтобы вставить изображение, нажмите на иконку в центре слайда, выберите нужный объект на устройстве и нажмите «Вставить». Если изображение встроилось не той частью или не с теми пропорциями, выделите его правой клавишей мыши и нажмите «Обрезка». Измените размер изображения или ту область, которая попадает в кадр.</a:t>
            </a:r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08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sp>
        <p:nvSpPr>
          <p:cNvPr id="6" name="Таблица 5"/>
          <p:cNvSpPr>
            <a:spLocks noGrp="1"/>
          </p:cNvSpPr>
          <p:nvPr>
            <p:ph type="tbl" sz="quarter" idx="12" hasCustomPrompt="1"/>
          </p:nvPr>
        </p:nvSpPr>
        <p:spPr>
          <a:xfrm>
            <a:off x="838200" y="2226776"/>
            <a:ext cx="10515600" cy="38512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Чтобы вставить таблицу, нажмите на иконку в центре слайда. Выберите количество строк и столбцов. Заполните таблицу данными и отредактируйте ее: избавьтесь от заливки, удалите внешние границы и внутренние вертикальные границы, внутренние горизонтальные границы сделайте деликатными, выровняйте текстовые данные по левому краю, а числовые – по правому, выделите самые важные данные и шапку таблицы.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72F431-6094-3F58-26F0-1A02D46E83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54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26776"/>
            <a:ext cx="10515600" cy="38512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Чтобы вставить диаграмму, нажмите на иконку в центре слайда. Выберите тип диаграммы, заполните таблицу данными. Удалите с диаграммы линии сетки и шкалу значений. Подпишите точные значения рядом с сегментами, укрупните подписи. Аккуратно разместите подписи, чтобы они не пересекали диаграмму и были расположены горизонтально. Легенду переместите в область над диаграммой. Расставьте акценты с помощью цветов, представленных в палитре. Сделайте крупнее числовое значение рядом с главным сектором.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4330A4-69F0-A35E-23C4-5C13D4EB2E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30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Графика / таблица и комментари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5266765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1</a:t>
            </a:r>
            <a:br>
              <a:rPr lang="ru-RU" dirty="0"/>
            </a:br>
            <a:r>
              <a:rPr lang="ru-RU" dirty="0"/>
              <a:t>или 2 строки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214563"/>
            <a:ext cx="5267325" cy="389096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74D8"/>
              </a:buClr>
              <a:buFont typeface="Arial" panose="020B0604020202020204" pitchFamily="34" charset="0"/>
              <a:buChar char="•"/>
              <a:defRPr sz="2000" baseline="0"/>
            </a:lvl1pPr>
          </a:lstStyle>
          <a:p>
            <a:pPr lvl="0"/>
            <a:r>
              <a:rPr lang="ru-RU" dirty="0"/>
              <a:t>Пункт 1</a:t>
            </a:r>
          </a:p>
          <a:p>
            <a:pPr lvl="0"/>
            <a:r>
              <a:rPr lang="ru-RU" dirty="0"/>
              <a:t>Пункт 2</a:t>
            </a:r>
          </a:p>
          <a:p>
            <a:pPr lvl="0"/>
            <a:r>
              <a:rPr lang="ru-RU" dirty="0"/>
              <a:t>Пункт 3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quarter" idx="15" hasCustomPrompt="1"/>
          </p:nvPr>
        </p:nvSpPr>
        <p:spPr>
          <a:xfrm>
            <a:off x="6464300" y="614"/>
            <a:ext cx="5727700" cy="6443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Иллюстрация / скриншот / таблица / диаграмма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01A234-B050-345E-9A71-29B67A69B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Графика / таблица и комментарии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sp>
        <p:nvSpPr>
          <p:cNvPr id="8" name="Объект 7"/>
          <p:cNvSpPr>
            <a:spLocks noGrp="1"/>
          </p:cNvSpPr>
          <p:nvPr>
            <p:ph sz="quarter" idx="14" hasCustomPrompt="1"/>
          </p:nvPr>
        </p:nvSpPr>
        <p:spPr>
          <a:xfrm>
            <a:off x="838200" y="2227263"/>
            <a:ext cx="5813425" cy="38512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Иллюстрация / скриншот / таблица / диаграмма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7371310" y="2118822"/>
            <a:ext cx="876219" cy="1018276"/>
            <a:chOff x="6415853" y="1303510"/>
            <a:chExt cx="1082042" cy="1257468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853" y="1303510"/>
              <a:ext cx="1082042" cy="1082042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7929" y="2210124"/>
              <a:ext cx="632849" cy="350854"/>
            </a:xfrm>
            <a:prstGeom prst="rect">
              <a:avLst/>
            </a:prstGeom>
          </p:spPr>
        </p:pic>
      </p:grpSp>
      <p:grpSp>
        <p:nvGrpSpPr>
          <p:cNvPr id="12" name="Группа 11"/>
          <p:cNvGrpSpPr/>
          <p:nvPr/>
        </p:nvGrpSpPr>
        <p:grpSpPr>
          <a:xfrm>
            <a:off x="7371310" y="3649672"/>
            <a:ext cx="876219" cy="1018276"/>
            <a:chOff x="3563497" y="1303510"/>
            <a:chExt cx="1082042" cy="1257468"/>
          </a:xfrm>
        </p:grpSpPr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497" y="1303510"/>
              <a:ext cx="1082042" cy="1082042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573" y="2210124"/>
              <a:ext cx="632849" cy="350854"/>
            </a:xfrm>
            <a:prstGeom prst="rect">
              <a:avLst/>
            </a:prstGeom>
          </p:spPr>
        </p:pic>
      </p:grpSp>
      <p:grpSp>
        <p:nvGrpSpPr>
          <p:cNvPr id="15" name="Группа 14"/>
          <p:cNvGrpSpPr/>
          <p:nvPr/>
        </p:nvGrpSpPr>
        <p:grpSpPr>
          <a:xfrm>
            <a:off x="7371310" y="5180522"/>
            <a:ext cx="876219" cy="1018276"/>
            <a:chOff x="711141" y="1303510"/>
            <a:chExt cx="1082042" cy="1257468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41" y="1303510"/>
              <a:ext cx="1082042" cy="1082042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41" y="2210124"/>
              <a:ext cx="632849" cy="350854"/>
            </a:xfrm>
            <a:prstGeom prst="rect">
              <a:avLst/>
            </a:prstGeom>
          </p:spPr>
        </p:pic>
      </p:grpSp>
      <p:sp>
        <p:nvSpPr>
          <p:cNvPr id="22" name="Текст 21"/>
          <p:cNvSpPr>
            <a:spLocks noGrp="1"/>
          </p:cNvSpPr>
          <p:nvPr>
            <p:ph type="body" sz="quarter" idx="15" hasCustomPrompt="1"/>
          </p:nvPr>
        </p:nvSpPr>
        <p:spPr>
          <a:xfrm>
            <a:off x="7494588" y="2227263"/>
            <a:ext cx="619125" cy="6254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3" name="Текст 21"/>
          <p:cNvSpPr>
            <a:spLocks noGrp="1"/>
          </p:cNvSpPr>
          <p:nvPr>
            <p:ph type="body" sz="quarter" idx="16" hasCustomPrompt="1"/>
          </p:nvPr>
        </p:nvSpPr>
        <p:spPr>
          <a:xfrm>
            <a:off x="7494587" y="3758357"/>
            <a:ext cx="619125" cy="6254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24" name="Текст 21"/>
          <p:cNvSpPr>
            <a:spLocks noGrp="1"/>
          </p:cNvSpPr>
          <p:nvPr>
            <p:ph type="body" sz="quarter" idx="17" hasCustomPrompt="1"/>
          </p:nvPr>
        </p:nvSpPr>
        <p:spPr>
          <a:xfrm>
            <a:off x="7494587" y="5293423"/>
            <a:ext cx="619125" cy="6254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18" hasCustomPrompt="1"/>
          </p:nvPr>
        </p:nvSpPr>
        <p:spPr>
          <a:xfrm>
            <a:off x="8463056" y="2274887"/>
            <a:ext cx="2890744" cy="530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27" name="Текст 25"/>
          <p:cNvSpPr>
            <a:spLocks noGrp="1"/>
          </p:cNvSpPr>
          <p:nvPr>
            <p:ph type="body" sz="quarter" idx="19" hasCustomPrompt="1"/>
          </p:nvPr>
        </p:nvSpPr>
        <p:spPr>
          <a:xfrm>
            <a:off x="8463056" y="3802136"/>
            <a:ext cx="2890744" cy="530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28" name="Текст 25"/>
          <p:cNvSpPr>
            <a:spLocks noGrp="1"/>
          </p:cNvSpPr>
          <p:nvPr>
            <p:ph type="body" sz="quarter" idx="20" hasCustomPrompt="1"/>
          </p:nvPr>
        </p:nvSpPr>
        <p:spPr>
          <a:xfrm>
            <a:off x="8463056" y="5341047"/>
            <a:ext cx="2890744" cy="530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8C490F-0651-C1B4-3077-D0F1D4666F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DD05B7C-1BA2-49BC-AEC3-70C057DE2937}"/>
              </a:ext>
            </a:extLst>
          </p:cNvPr>
          <p:cNvGrpSpPr/>
          <p:nvPr userDrawn="1"/>
        </p:nvGrpSpPr>
        <p:grpSpPr>
          <a:xfrm>
            <a:off x="7371310" y="1917857"/>
            <a:ext cx="876219" cy="1018276"/>
            <a:chOff x="6415853" y="1303510"/>
            <a:chExt cx="1082042" cy="1257468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A071F7A-2342-6F90-D32C-08B27150B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853" y="1303510"/>
              <a:ext cx="1082042" cy="1082042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0E409629-B813-524B-E6A3-5A5531C90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7929" y="2210124"/>
              <a:ext cx="632849" cy="350854"/>
            </a:xfrm>
            <a:prstGeom prst="rect">
              <a:avLst/>
            </a:prstGeom>
          </p:spPr>
        </p:pic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33BB43A9-C2E4-B616-F7BA-499D5746DD58}"/>
              </a:ext>
            </a:extLst>
          </p:cNvPr>
          <p:cNvGrpSpPr/>
          <p:nvPr userDrawn="1"/>
        </p:nvGrpSpPr>
        <p:grpSpPr>
          <a:xfrm>
            <a:off x="7371310" y="3448707"/>
            <a:ext cx="876219" cy="1018276"/>
            <a:chOff x="3563497" y="1303510"/>
            <a:chExt cx="1082042" cy="1257468"/>
          </a:xfrm>
        </p:grpSpPr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F0372BDD-EB9D-6512-C834-EB19DA7B7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497" y="1303510"/>
              <a:ext cx="1082042" cy="1082042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2BD65E27-5454-3721-56B8-A1F5631CA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573" y="2210124"/>
              <a:ext cx="632849" cy="350854"/>
            </a:xfrm>
            <a:prstGeom prst="rect">
              <a:avLst/>
            </a:prstGeom>
          </p:spPr>
        </p:pic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61E5E106-2894-B48A-69A3-BA13CF0FBF3B}"/>
              </a:ext>
            </a:extLst>
          </p:cNvPr>
          <p:cNvGrpSpPr/>
          <p:nvPr userDrawn="1"/>
        </p:nvGrpSpPr>
        <p:grpSpPr>
          <a:xfrm>
            <a:off x="7371310" y="4979557"/>
            <a:ext cx="876219" cy="1018276"/>
            <a:chOff x="711141" y="1303510"/>
            <a:chExt cx="1082042" cy="1257468"/>
          </a:xfrm>
        </p:grpSpPr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43E30895-DFA7-9FD7-9BAD-B61D14CFA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41" y="1303510"/>
              <a:ext cx="1082042" cy="1082042"/>
            </a:xfrm>
            <a:prstGeom prst="rect">
              <a:avLst/>
            </a:prstGeom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4523E730-AB9F-3DE0-6071-9783EAEFB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41" y="2210124"/>
              <a:ext cx="632849" cy="35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2046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ина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10" name="Заголовок 9"/>
          <p:cNvSpPr>
            <a:spLocks noGrp="1"/>
          </p:cNvSpPr>
          <p:nvPr>
            <p:ph type="title" hasCustomPrompt="1"/>
          </p:nvPr>
        </p:nvSpPr>
        <p:spPr>
          <a:xfrm>
            <a:off x="838199" y="1558412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39" y="544378"/>
            <a:ext cx="2218325" cy="960572"/>
          </a:xfrm>
          <a:prstGeom prst="rect">
            <a:avLst/>
          </a:prstGeom>
        </p:spPr>
      </p:pic>
      <p:sp>
        <p:nvSpPr>
          <p:cNvPr id="4" name="Рисунок 3"/>
          <p:cNvSpPr>
            <a:spLocks noGrp="1"/>
          </p:cNvSpPr>
          <p:nvPr>
            <p:ph type="pic" sz="quarter" idx="13" hasCustomPrompt="1"/>
          </p:nvPr>
        </p:nvSpPr>
        <p:spPr>
          <a:xfrm>
            <a:off x="838199" y="4169802"/>
            <a:ext cx="2554288" cy="2393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QR-</a:t>
            </a:r>
            <a:r>
              <a:rPr lang="ru-RU" dirty="0"/>
              <a:t>код со ссылкой на презентацию / доп. материалы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388223" y="4643438"/>
            <a:ext cx="5678488" cy="3762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Имя и фамилия спикера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4388223" y="5127625"/>
            <a:ext cx="5678488" cy="412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3E604C-77D4-DE62-DDA4-BBE271B27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3CDA15-1D6D-8E05-A3FF-482A373BE6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39" y="544378"/>
            <a:ext cx="2218325" cy="96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19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10" name="Заголовок 9"/>
          <p:cNvSpPr>
            <a:spLocks noGrp="1"/>
          </p:cNvSpPr>
          <p:nvPr>
            <p:ph type="title" hasCustomPrompt="1"/>
          </p:nvPr>
        </p:nvSpPr>
        <p:spPr>
          <a:xfrm>
            <a:off x="838199" y="1558412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39" y="544378"/>
            <a:ext cx="2218325" cy="960572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83975"/>
            <a:ext cx="10515600" cy="854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Здесь подзаголовок, тезис, цитата. </a:t>
            </a:r>
          </a:p>
          <a:p>
            <a:pPr lvl="0"/>
            <a:r>
              <a:rPr lang="ru-RU" dirty="0"/>
              <a:t>Если заголовок больше 3 слов, то лучше без «</a:t>
            </a:r>
            <a:r>
              <a:rPr lang="ru-RU" dirty="0" err="1"/>
              <a:t>капса</a:t>
            </a:r>
            <a:r>
              <a:rPr lang="ru-RU" dirty="0"/>
              <a:t>»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875494"/>
            <a:ext cx="5678488" cy="3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Имя и фамилия спикера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5360988"/>
            <a:ext cx="5678488" cy="412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42887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10" name="Заголовок 9"/>
          <p:cNvSpPr>
            <a:spLocks noGrp="1"/>
          </p:cNvSpPr>
          <p:nvPr>
            <p:ph type="title" hasCustomPrompt="1"/>
          </p:nvPr>
        </p:nvSpPr>
        <p:spPr>
          <a:xfrm>
            <a:off x="838199" y="1558412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39" y="544378"/>
            <a:ext cx="2218325" cy="960572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83975"/>
            <a:ext cx="10515600" cy="854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Здесь подзаголовок, тезис, цитата. </a:t>
            </a:r>
          </a:p>
          <a:p>
            <a:pPr lvl="0"/>
            <a:r>
              <a:rPr lang="ru-RU" dirty="0"/>
              <a:t>Если заголовок больше 3 слов, то лучше без «</a:t>
            </a:r>
            <a:r>
              <a:rPr lang="ru-RU" dirty="0" err="1"/>
              <a:t>капса</a:t>
            </a:r>
            <a:r>
              <a:rPr lang="ru-RU" dirty="0"/>
              <a:t>»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4684059" y="4875494"/>
            <a:ext cx="5678488" cy="3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Имя и фамилия спикера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5" hasCustomPrompt="1"/>
          </p:nvPr>
        </p:nvSpPr>
        <p:spPr>
          <a:xfrm>
            <a:off x="4684059" y="5360988"/>
            <a:ext cx="5678488" cy="412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9" name="Рисунок 3"/>
          <p:cNvSpPr>
            <a:spLocks noGrp="1"/>
          </p:cNvSpPr>
          <p:nvPr>
            <p:ph type="pic" sz="quarter" idx="16" hasCustomPrompt="1"/>
          </p:nvPr>
        </p:nvSpPr>
        <p:spPr>
          <a:xfrm>
            <a:off x="838199" y="4169802"/>
            <a:ext cx="2554288" cy="2393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Фото спикера</a:t>
            </a:r>
          </a:p>
        </p:txBody>
      </p:sp>
    </p:spTree>
    <p:extLst>
      <p:ext uri="{BB962C8B-B14F-4D97-AF65-F5344CB8AC3E}">
        <p14:creationId xmlns:p14="http://schemas.microsoft.com/office/powerpoint/2010/main" val="818320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10" name="Заголовок 9"/>
          <p:cNvSpPr>
            <a:spLocks noGrp="1"/>
          </p:cNvSpPr>
          <p:nvPr>
            <p:ph type="title" hasCustomPrompt="1"/>
          </p:nvPr>
        </p:nvSpPr>
        <p:spPr>
          <a:xfrm>
            <a:off x="838199" y="1558412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39" y="544378"/>
            <a:ext cx="2218325" cy="960572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83975"/>
            <a:ext cx="10515600" cy="854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Здесь подзаголовок, тезис, цитата. </a:t>
            </a:r>
          </a:p>
          <a:p>
            <a:pPr lvl="0"/>
            <a:r>
              <a:rPr lang="ru-RU" dirty="0"/>
              <a:t>Если заголовок больше 3 слов, то лучше без «</a:t>
            </a:r>
            <a:r>
              <a:rPr lang="ru-RU" dirty="0" err="1"/>
              <a:t>капса</a:t>
            </a:r>
            <a:r>
              <a:rPr lang="ru-RU" dirty="0"/>
              <a:t>»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4684059" y="4875494"/>
            <a:ext cx="5678488" cy="3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Имя и фамилия спикера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5" hasCustomPrompt="1"/>
          </p:nvPr>
        </p:nvSpPr>
        <p:spPr>
          <a:xfrm>
            <a:off x="4684059" y="5360988"/>
            <a:ext cx="5678488" cy="412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9" name="Рисунок 3"/>
          <p:cNvSpPr>
            <a:spLocks noGrp="1"/>
          </p:cNvSpPr>
          <p:nvPr>
            <p:ph type="pic" sz="quarter" idx="16" hasCustomPrompt="1"/>
          </p:nvPr>
        </p:nvSpPr>
        <p:spPr>
          <a:xfrm>
            <a:off x="838199" y="4169802"/>
            <a:ext cx="2554288" cy="2393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Фото спикера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39F871-E21D-0EBC-05C3-14F5A59C4C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A0DCF1-77F9-2E87-BC82-76F51E3133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39" y="544378"/>
            <a:ext cx="2218325" cy="96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28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 выступления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495754"/>
            <a:ext cx="10515600" cy="5909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Структура доклада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69364"/>
            <a:ext cx="10515600" cy="3836988"/>
          </a:xfrm>
          <a:prstGeom prst="rect">
            <a:avLst/>
          </a:prstGeom>
        </p:spPr>
        <p:txBody>
          <a:bodyPr/>
          <a:lstStyle>
            <a:lvl1pPr marL="457200" indent="-457200">
              <a:buAutoNum type="arabicPeriod"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  <a:p>
            <a:pPr lvl="0"/>
            <a:r>
              <a:rPr lang="ru-RU" dirty="0"/>
              <a:t>Название раздела</a:t>
            </a:r>
          </a:p>
          <a:p>
            <a:pPr lvl="0"/>
            <a:r>
              <a:rPr lang="ru-RU" dirty="0"/>
              <a:t>Название раздела</a:t>
            </a:r>
          </a:p>
          <a:p>
            <a:pPr lvl="0"/>
            <a:r>
              <a:rPr lang="ru-RU" dirty="0"/>
              <a:t>Название раздела</a:t>
            </a:r>
          </a:p>
          <a:p>
            <a:pPr lvl="0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57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 выступления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64060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74301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4645818" y="1564060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4645818" y="2074301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8453437" y="1564060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8453437" y="2074301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599048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109289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4645818" y="3599048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19" hasCustomPrompt="1"/>
          </p:nvPr>
        </p:nvSpPr>
        <p:spPr>
          <a:xfrm>
            <a:off x="4645818" y="4109289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8453437" y="3599048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21" hasCustomPrompt="1"/>
          </p:nvPr>
        </p:nvSpPr>
        <p:spPr>
          <a:xfrm>
            <a:off x="8453437" y="4109289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sp>
        <p:nvSpPr>
          <p:cNvPr id="22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495754"/>
            <a:ext cx="10515600" cy="5909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Структура доклада</a:t>
            </a:r>
          </a:p>
        </p:txBody>
      </p:sp>
    </p:spTree>
    <p:extLst>
      <p:ext uri="{BB962C8B-B14F-4D97-AF65-F5344CB8AC3E}">
        <p14:creationId xmlns:p14="http://schemas.microsoft.com/office/powerpoint/2010/main" val="3373508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 для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838199" y="2391148"/>
            <a:ext cx="7095565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РАЗДЕЛА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716711"/>
            <a:ext cx="7095565" cy="1339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Здесь подзаголовок, тезис, цитата. Если заголовок больше 3 слов, то лучше без «</a:t>
            </a:r>
            <a:r>
              <a:rPr lang="ru-RU" dirty="0" err="1"/>
              <a:t>капса</a:t>
            </a:r>
            <a:r>
              <a:rPr lang="ru-RU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2343509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две строки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495751"/>
            <a:ext cx="10515600" cy="108952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921051"/>
            <a:ext cx="10515600" cy="3836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На всех слайдах используйте один и тот же шрифт: </a:t>
            </a:r>
            <a:br>
              <a:rPr lang="ru-RU" dirty="0"/>
            </a:br>
            <a:r>
              <a:rPr lang="ru-RU" dirty="0"/>
              <a:t>для заголовков – </a:t>
            </a:r>
            <a:r>
              <a:rPr lang="en-US" dirty="0"/>
              <a:t>RF </a:t>
            </a:r>
            <a:r>
              <a:rPr lang="en-US" dirty="0" err="1"/>
              <a:t>Dewi</a:t>
            </a:r>
            <a:r>
              <a:rPr lang="en-US" dirty="0"/>
              <a:t> Expanded Black </a:t>
            </a:r>
            <a:r>
              <a:rPr lang="ru-RU" dirty="0"/>
              <a:t>36 пунктов, </a:t>
            </a:r>
            <a:br>
              <a:rPr lang="ru-RU" dirty="0"/>
            </a:br>
            <a:r>
              <a:rPr lang="ru-RU" dirty="0"/>
              <a:t>для подзаголовков – </a:t>
            </a:r>
            <a:r>
              <a:rPr lang="en-US" dirty="0" err="1"/>
              <a:t>Roboto</a:t>
            </a:r>
            <a:r>
              <a:rPr lang="en-US" dirty="0"/>
              <a:t> </a:t>
            </a:r>
            <a:r>
              <a:rPr lang="ru-RU" dirty="0"/>
              <a:t>24 пункта или </a:t>
            </a:r>
            <a:r>
              <a:rPr lang="en-US" dirty="0"/>
              <a:t>RF </a:t>
            </a:r>
            <a:r>
              <a:rPr lang="en-US" dirty="0" err="1"/>
              <a:t>Dewi</a:t>
            </a:r>
            <a:r>
              <a:rPr lang="en-US" dirty="0"/>
              <a:t> Expanded Black </a:t>
            </a:r>
            <a:r>
              <a:rPr lang="ru-RU" dirty="0"/>
              <a:t>24-28 пунктов </a:t>
            </a:r>
            <a:br>
              <a:rPr lang="ru-RU" dirty="0"/>
            </a:br>
            <a:r>
              <a:rPr lang="ru-RU" dirty="0"/>
              <a:t>(для акцента),  </a:t>
            </a:r>
            <a:br>
              <a:rPr lang="ru-RU" dirty="0"/>
            </a:br>
            <a:r>
              <a:rPr lang="ru-RU" dirty="0"/>
              <a:t>для основного текста – </a:t>
            </a:r>
            <a:r>
              <a:rPr lang="en-US" dirty="0" err="1"/>
              <a:t>Roboto</a:t>
            </a:r>
            <a:r>
              <a:rPr lang="ru-RU" dirty="0"/>
              <a:t> 20 пунктов. </a:t>
            </a:r>
          </a:p>
          <a:p>
            <a:pPr lvl="0"/>
            <a:r>
              <a:rPr lang="ru-RU" dirty="0"/>
              <a:t>Если текст не помещается на слайд, не стоит уменьшать шрифт. Сделайте текст лаконичнее или разбейте слайд на два. </a:t>
            </a:r>
            <a:br>
              <a:rPr lang="ru-RU" dirty="0"/>
            </a:br>
            <a:r>
              <a:rPr lang="ru-RU" dirty="0"/>
              <a:t>Не используйте курсив и подчеркивание текста, это затрудняет чтение.</a:t>
            </a:r>
          </a:p>
          <a:p>
            <a:pPr lvl="0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158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одну строку и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69148"/>
            <a:ext cx="10515600" cy="38369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74D8"/>
              </a:buClr>
              <a:buFont typeface="Arial" panose="020B0604020202020204" pitchFamily="34" charset="0"/>
              <a:buChar char="•"/>
              <a:defRPr sz="2000" baseline="0"/>
            </a:lvl1pPr>
          </a:lstStyle>
          <a:p>
            <a:pPr lvl="0"/>
            <a:r>
              <a:rPr lang="ru-RU" dirty="0"/>
              <a:t>Пункт 1</a:t>
            </a:r>
          </a:p>
          <a:p>
            <a:pPr lvl="0"/>
            <a:r>
              <a:rPr lang="ru-RU" dirty="0"/>
              <a:t>Пункт 2</a:t>
            </a:r>
          </a:p>
          <a:p>
            <a:pPr lvl="0"/>
            <a:r>
              <a:rPr lang="ru-RU" dirty="0"/>
              <a:t>Пункт 3</a:t>
            </a:r>
          </a:p>
          <a:p>
            <a:pPr lvl="0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sp>
        <p:nvSpPr>
          <p:cNvPr id="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495754"/>
            <a:ext cx="10515600" cy="5909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</p:spTree>
    <p:extLst>
      <p:ext uri="{BB962C8B-B14F-4D97-AF65-F5344CB8AC3E}">
        <p14:creationId xmlns:p14="http://schemas.microsoft.com/office/powerpoint/2010/main" val="17770194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две строки и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931098"/>
            <a:ext cx="10515600" cy="38369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74D8"/>
              </a:buClr>
              <a:buFont typeface="Arial" panose="020B0604020202020204" pitchFamily="34" charset="0"/>
              <a:buChar char="•"/>
              <a:defRPr sz="2000" baseline="0"/>
            </a:lvl1pPr>
          </a:lstStyle>
          <a:p>
            <a:pPr lvl="0"/>
            <a:r>
              <a:rPr lang="ru-RU" dirty="0"/>
              <a:t>Пункт 1</a:t>
            </a:r>
          </a:p>
          <a:p>
            <a:pPr lvl="0"/>
            <a:r>
              <a:rPr lang="ru-RU" dirty="0"/>
              <a:t>Пункт 2</a:t>
            </a:r>
          </a:p>
          <a:p>
            <a:pPr lvl="0"/>
            <a:r>
              <a:rPr lang="ru-RU" dirty="0"/>
              <a:t>Пункт 3</a:t>
            </a:r>
          </a:p>
          <a:p>
            <a:pPr lvl="0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sp>
        <p:nvSpPr>
          <p:cNvPr id="8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495751"/>
            <a:ext cx="10515600" cy="108952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39467864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Маркированный список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1931101"/>
            <a:ext cx="4737847" cy="38369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74D8"/>
              </a:buClr>
              <a:buFont typeface="Arial" panose="020B0604020202020204" pitchFamily="34" charset="0"/>
              <a:buChar char="•"/>
              <a:defRPr sz="2000" baseline="0"/>
            </a:lvl1pPr>
          </a:lstStyle>
          <a:p>
            <a:pPr lvl="0"/>
            <a:r>
              <a:rPr lang="ru-RU" dirty="0"/>
              <a:t>Пункт 1</a:t>
            </a:r>
          </a:p>
          <a:p>
            <a:pPr lvl="0"/>
            <a:r>
              <a:rPr lang="ru-RU" dirty="0"/>
              <a:t>Пункт 2</a:t>
            </a:r>
          </a:p>
          <a:p>
            <a:pPr lvl="0"/>
            <a:r>
              <a:rPr lang="ru-RU" dirty="0"/>
              <a:t>Пункт 3</a:t>
            </a:r>
          </a:p>
          <a:p>
            <a:pPr lvl="0"/>
            <a:endParaRPr lang="ru-RU" dirty="0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6651812" y="1931101"/>
            <a:ext cx="4701988" cy="38369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74D8"/>
              </a:buClr>
              <a:buFont typeface="Arial" panose="020B0604020202020204" pitchFamily="34" charset="0"/>
              <a:buChar char="•"/>
              <a:defRPr sz="2000" baseline="0"/>
            </a:lvl1pPr>
          </a:lstStyle>
          <a:p>
            <a:pPr lvl="0"/>
            <a:r>
              <a:rPr lang="ru-RU" dirty="0"/>
              <a:t>Пункт 1</a:t>
            </a:r>
          </a:p>
          <a:p>
            <a:pPr lvl="0"/>
            <a:r>
              <a:rPr lang="ru-RU" dirty="0"/>
              <a:t>Пункт 2</a:t>
            </a:r>
          </a:p>
          <a:p>
            <a:pPr lvl="0"/>
            <a:r>
              <a:rPr lang="ru-RU" dirty="0"/>
              <a:t>Пункт 3</a:t>
            </a:r>
          </a:p>
          <a:p>
            <a:pPr lvl="0"/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sp>
        <p:nvSpPr>
          <p:cNvPr id="9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495751"/>
            <a:ext cx="10515600" cy="108952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29616074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 с икон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36" y="1927156"/>
            <a:ext cx="1085090" cy="108204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28" y="1927156"/>
            <a:ext cx="1085090" cy="108204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20" y="1927156"/>
            <a:ext cx="1085090" cy="108204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612" y="1927156"/>
            <a:ext cx="1085090" cy="1082042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42880"/>
            <a:ext cx="2025650" cy="2000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1" hasCustomPrompt="1"/>
          </p:nvPr>
        </p:nvSpPr>
        <p:spPr>
          <a:xfrm>
            <a:off x="3643587" y="3442880"/>
            <a:ext cx="2025650" cy="2000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6522763" y="3442880"/>
            <a:ext cx="2025650" cy="2000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1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9328150" y="3442880"/>
            <a:ext cx="2025650" cy="2000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1537675" y="2228112"/>
            <a:ext cx="582612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7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4354067" y="2228112"/>
            <a:ext cx="582612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8" name="Текст 14"/>
          <p:cNvSpPr>
            <a:spLocks noGrp="1"/>
          </p:cNvSpPr>
          <p:nvPr>
            <p:ph type="body" sz="quarter" idx="16" hasCustomPrompt="1"/>
          </p:nvPr>
        </p:nvSpPr>
        <p:spPr>
          <a:xfrm>
            <a:off x="7170459" y="2228112"/>
            <a:ext cx="582612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9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9986851" y="2228112"/>
            <a:ext cx="582612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20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495751"/>
            <a:ext cx="10515600" cy="108952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7903139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 с иконками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927470"/>
            <a:ext cx="936625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иконка</a:t>
            </a:r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926599"/>
            <a:ext cx="936625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иконка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2" hasCustomPrompt="1"/>
          </p:nvPr>
        </p:nvSpPr>
        <p:spPr>
          <a:xfrm>
            <a:off x="2124636" y="1927470"/>
            <a:ext cx="3550024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2124636" y="3926599"/>
            <a:ext cx="3550024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6517340" y="1927470"/>
            <a:ext cx="936625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иконка</a:t>
            </a:r>
          </a:p>
        </p:txBody>
      </p:sp>
      <p:sp>
        <p:nvSpPr>
          <p:cNvPr id="14" name="Текст 8"/>
          <p:cNvSpPr>
            <a:spLocks noGrp="1"/>
          </p:cNvSpPr>
          <p:nvPr>
            <p:ph type="body" sz="quarter" idx="15" hasCustomPrompt="1"/>
          </p:nvPr>
        </p:nvSpPr>
        <p:spPr>
          <a:xfrm>
            <a:off x="6517339" y="3926599"/>
            <a:ext cx="936625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иконка</a:t>
            </a:r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7803776" y="1927470"/>
            <a:ext cx="3550024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8"/>
          <p:cNvSpPr>
            <a:spLocks noGrp="1"/>
          </p:cNvSpPr>
          <p:nvPr>
            <p:ph type="body" sz="quarter" idx="17" hasCustomPrompt="1"/>
          </p:nvPr>
        </p:nvSpPr>
        <p:spPr>
          <a:xfrm>
            <a:off x="7803776" y="3926599"/>
            <a:ext cx="3550024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sp>
        <p:nvSpPr>
          <p:cNvPr id="18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495751"/>
            <a:ext cx="10515600" cy="108952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7371175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две строки и иллюстра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1" hasCustomPrompt="1"/>
          </p:nvPr>
        </p:nvSpPr>
        <p:spPr>
          <a:xfrm>
            <a:off x="838200" y="1932400"/>
            <a:ext cx="10515600" cy="3844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Иллюстрация или скриншот. Чтобы вставить изображение, нажмите на иконку в центре слайда, выберите нужный объект на устройстве и нажмите «Вставить». Если изображение встроилось не той частью или не с теми пропорциями, выделите его правой клавишей мыши и нажмите «Обрезка». Измените размер изображения или ту область, которая попадает в кадр.</a:t>
            </a:r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sp>
        <p:nvSpPr>
          <p:cNvPr id="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495751"/>
            <a:ext cx="10515600" cy="108952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365030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 выступления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Структура доклада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222500"/>
            <a:ext cx="10515600" cy="3836988"/>
          </a:xfrm>
          <a:prstGeom prst="rect">
            <a:avLst/>
          </a:prstGeom>
        </p:spPr>
        <p:txBody>
          <a:bodyPr/>
          <a:lstStyle>
            <a:lvl1pPr marL="457200" indent="-457200">
              <a:buAutoNum type="arabicPeriod"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  <a:p>
            <a:pPr lvl="0"/>
            <a:r>
              <a:rPr lang="ru-RU" dirty="0"/>
              <a:t>Название раздела</a:t>
            </a:r>
          </a:p>
          <a:p>
            <a:pPr lvl="0"/>
            <a:r>
              <a:rPr lang="ru-RU" dirty="0"/>
              <a:t>Название раздела</a:t>
            </a:r>
          </a:p>
          <a:p>
            <a:pPr lvl="0"/>
            <a:r>
              <a:rPr lang="ru-RU" dirty="0"/>
              <a:t>Название раздела</a:t>
            </a:r>
          </a:p>
          <a:p>
            <a:pPr lvl="0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75F05A-F283-BD11-0066-EAE7377444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34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аблица 5"/>
          <p:cNvSpPr>
            <a:spLocks noGrp="1"/>
          </p:cNvSpPr>
          <p:nvPr>
            <p:ph type="tbl" sz="quarter" idx="12" hasCustomPrompt="1"/>
          </p:nvPr>
        </p:nvSpPr>
        <p:spPr>
          <a:xfrm>
            <a:off x="838200" y="1925327"/>
            <a:ext cx="10515600" cy="38512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Чтобы вставить таблицу, нажмите на иконку в центре слайда. Выберите количество строк и столбцов. Заполните таблицу данными и отредактируйте ее: избавьтесь от заливки, удалите внешние границы и внутренние вертикальные границы, внутренние горизонтальные границы сделайте деликатными, выровняйте текстовые данные по левому краю, а числовые – по правому, выделите самые важные данные и шапку таблицы.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sp>
        <p:nvSpPr>
          <p:cNvPr id="5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495751"/>
            <a:ext cx="10515600" cy="108952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30960693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иаграмма 4"/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1925328"/>
            <a:ext cx="10515600" cy="38512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Чтобы вставить диаграмму, нажмите на иконку в центре слайда. Выберите тип диаграммы, заполните таблицу данными. Удалите с диаграммы линии сетки и шкалу значений. Подпишите точные значения рядом с сегментами, укрупните подписи. Аккуратно разместите подписи, чтобы они не пересекали диаграмму и были расположены горизонтально. Легенду переместите в область над диаграммой. Расставьте акценты с помощью цветов, представленных в палитре. Сделайте крупнее числовое значение рядом с главным сектором.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sp>
        <p:nvSpPr>
          <p:cNvPr id="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495751"/>
            <a:ext cx="10515600" cy="108952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2217937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Графика / таблица и комментари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933212"/>
            <a:ext cx="5267325" cy="389096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74D8"/>
              </a:buClr>
              <a:buFont typeface="Arial" panose="020B0604020202020204" pitchFamily="34" charset="0"/>
              <a:buChar char="•"/>
              <a:defRPr sz="2000" baseline="0"/>
            </a:lvl1pPr>
          </a:lstStyle>
          <a:p>
            <a:pPr lvl="0"/>
            <a:r>
              <a:rPr lang="ru-RU" dirty="0"/>
              <a:t>Пункт 1</a:t>
            </a:r>
          </a:p>
          <a:p>
            <a:pPr lvl="0"/>
            <a:r>
              <a:rPr lang="ru-RU" dirty="0"/>
              <a:t>Пункт 2</a:t>
            </a:r>
          </a:p>
          <a:p>
            <a:pPr lvl="0"/>
            <a:r>
              <a:rPr lang="ru-RU" dirty="0"/>
              <a:t>Пункт 3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quarter" idx="15" hasCustomPrompt="1"/>
          </p:nvPr>
        </p:nvSpPr>
        <p:spPr>
          <a:xfrm>
            <a:off x="6464300" y="614"/>
            <a:ext cx="5727700" cy="6443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Иллюстрация / скриншот / таблица / диаграмма</a:t>
            </a:r>
          </a:p>
        </p:txBody>
      </p:sp>
      <p:sp>
        <p:nvSpPr>
          <p:cNvPr id="7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495751"/>
            <a:ext cx="5267325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3801575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Графика / таблица и комментарии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sp>
        <p:nvSpPr>
          <p:cNvPr id="8" name="Объект 7"/>
          <p:cNvSpPr>
            <a:spLocks noGrp="1"/>
          </p:cNvSpPr>
          <p:nvPr>
            <p:ph sz="quarter" idx="14" hasCustomPrompt="1"/>
          </p:nvPr>
        </p:nvSpPr>
        <p:spPr>
          <a:xfrm>
            <a:off x="838200" y="1925815"/>
            <a:ext cx="5813425" cy="38512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Иллюстрация / скриншот / таблица / диаграмма</a:t>
            </a:r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7371310" y="1917857"/>
            <a:ext cx="876219" cy="1018276"/>
            <a:chOff x="6415853" y="1303510"/>
            <a:chExt cx="1082042" cy="1257468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853" y="1303510"/>
              <a:ext cx="1082042" cy="1082042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7929" y="2210124"/>
              <a:ext cx="632849" cy="350854"/>
            </a:xfrm>
            <a:prstGeom prst="rect">
              <a:avLst/>
            </a:prstGeom>
          </p:spPr>
        </p:pic>
      </p:grpSp>
      <p:grpSp>
        <p:nvGrpSpPr>
          <p:cNvPr id="12" name="Группа 11"/>
          <p:cNvGrpSpPr/>
          <p:nvPr userDrawn="1"/>
        </p:nvGrpSpPr>
        <p:grpSpPr>
          <a:xfrm>
            <a:off x="7371310" y="3448707"/>
            <a:ext cx="876219" cy="1018276"/>
            <a:chOff x="3563497" y="1303510"/>
            <a:chExt cx="1082042" cy="1257468"/>
          </a:xfrm>
        </p:grpSpPr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497" y="1303510"/>
              <a:ext cx="1082042" cy="1082042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573" y="2210124"/>
              <a:ext cx="632849" cy="350854"/>
            </a:xfrm>
            <a:prstGeom prst="rect">
              <a:avLst/>
            </a:prstGeom>
          </p:spPr>
        </p:pic>
      </p:grpSp>
      <p:grpSp>
        <p:nvGrpSpPr>
          <p:cNvPr id="15" name="Группа 14"/>
          <p:cNvGrpSpPr/>
          <p:nvPr userDrawn="1"/>
        </p:nvGrpSpPr>
        <p:grpSpPr>
          <a:xfrm>
            <a:off x="7371310" y="4979557"/>
            <a:ext cx="876219" cy="1018276"/>
            <a:chOff x="711141" y="1303510"/>
            <a:chExt cx="1082042" cy="1257468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41" y="1303510"/>
              <a:ext cx="1082042" cy="1082042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41" y="2210124"/>
              <a:ext cx="632849" cy="350854"/>
            </a:xfrm>
            <a:prstGeom prst="rect">
              <a:avLst/>
            </a:prstGeom>
          </p:spPr>
        </p:pic>
      </p:grpSp>
      <p:sp>
        <p:nvSpPr>
          <p:cNvPr id="22" name="Текст 21"/>
          <p:cNvSpPr>
            <a:spLocks noGrp="1"/>
          </p:cNvSpPr>
          <p:nvPr>
            <p:ph type="body" sz="quarter" idx="15" hasCustomPrompt="1"/>
          </p:nvPr>
        </p:nvSpPr>
        <p:spPr>
          <a:xfrm>
            <a:off x="7494588" y="2026298"/>
            <a:ext cx="619125" cy="6254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3" name="Текст 21"/>
          <p:cNvSpPr>
            <a:spLocks noGrp="1"/>
          </p:cNvSpPr>
          <p:nvPr>
            <p:ph type="body" sz="quarter" idx="16" hasCustomPrompt="1"/>
          </p:nvPr>
        </p:nvSpPr>
        <p:spPr>
          <a:xfrm>
            <a:off x="7494587" y="3557392"/>
            <a:ext cx="619125" cy="6254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24" name="Текст 21"/>
          <p:cNvSpPr>
            <a:spLocks noGrp="1"/>
          </p:cNvSpPr>
          <p:nvPr>
            <p:ph type="body" sz="quarter" idx="17" hasCustomPrompt="1"/>
          </p:nvPr>
        </p:nvSpPr>
        <p:spPr>
          <a:xfrm>
            <a:off x="7494587" y="5092458"/>
            <a:ext cx="619125" cy="6254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18" hasCustomPrompt="1"/>
          </p:nvPr>
        </p:nvSpPr>
        <p:spPr>
          <a:xfrm>
            <a:off x="8463056" y="2073922"/>
            <a:ext cx="2890744" cy="530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27" name="Текст 25"/>
          <p:cNvSpPr>
            <a:spLocks noGrp="1"/>
          </p:cNvSpPr>
          <p:nvPr>
            <p:ph type="body" sz="quarter" idx="19" hasCustomPrompt="1"/>
          </p:nvPr>
        </p:nvSpPr>
        <p:spPr>
          <a:xfrm>
            <a:off x="8463056" y="3601171"/>
            <a:ext cx="2890744" cy="530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28" name="Текст 25"/>
          <p:cNvSpPr>
            <a:spLocks noGrp="1"/>
          </p:cNvSpPr>
          <p:nvPr>
            <p:ph type="body" sz="quarter" idx="20" hasCustomPrompt="1"/>
          </p:nvPr>
        </p:nvSpPr>
        <p:spPr>
          <a:xfrm>
            <a:off x="8463056" y="5140082"/>
            <a:ext cx="2890744" cy="530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20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495751"/>
            <a:ext cx="10515600" cy="108952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29203724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ина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10" name="Заголовок 9"/>
          <p:cNvSpPr>
            <a:spLocks noGrp="1"/>
          </p:cNvSpPr>
          <p:nvPr>
            <p:ph type="title" hasCustomPrompt="1"/>
          </p:nvPr>
        </p:nvSpPr>
        <p:spPr>
          <a:xfrm>
            <a:off x="838199" y="1558412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39" y="544378"/>
            <a:ext cx="2218325" cy="960572"/>
          </a:xfrm>
          <a:prstGeom prst="rect">
            <a:avLst/>
          </a:prstGeom>
        </p:spPr>
      </p:pic>
      <p:sp>
        <p:nvSpPr>
          <p:cNvPr id="4" name="Рисунок 3"/>
          <p:cNvSpPr>
            <a:spLocks noGrp="1"/>
          </p:cNvSpPr>
          <p:nvPr>
            <p:ph type="pic" sz="quarter" idx="13" hasCustomPrompt="1"/>
          </p:nvPr>
        </p:nvSpPr>
        <p:spPr>
          <a:xfrm>
            <a:off x="838199" y="4169802"/>
            <a:ext cx="2554288" cy="2393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QR-</a:t>
            </a:r>
            <a:r>
              <a:rPr lang="ru-RU" dirty="0"/>
              <a:t>код со ссылкой на презентацию / доп. материалы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388223" y="4643438"/>
            <a:ext cx="5678488" cy="3762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Имя и фамилия спикера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4388223" y="5127625"/>
            <a:ext cx="5678488" cy="412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953255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 выступления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Структура доклада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197100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707341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4645818" y="2197100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4645818" y="2707341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8453437" y="2197100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8453437" y="2707341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4232088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42329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4645818" y="4232088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19" hasCustomPrompt="1"/>
          </p:nvPr>
        </p:nvSpPr>
        <p:spPr>
          <a:xfrm>
            <a:off x="4645818" y="4742329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8453437" y="4232088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21" hasCustomPrompt="1"/>
          </p:nvPr>
        </p:nvSpPr>
        <p:spPr>
          <a:xfrm>
            <a:off x="8453437" y="4742329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9F028CF-CC7D-4186-2E21-2E3C95BC71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29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 для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838199" y="2391148"/>
            <a:ext cx="7095565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РАЗДЕЛА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716711"/>
            <a:ext cx="7095565" cy="1339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Здесь подзаголовок, тезис, цитата. Если заголовок больше 3 слов, то лучше без «</a:t>
            </a:r>
            <a:r>
              <a:rPr lang="ru-RU" dirty="0" err="1"/>
              <a:t>капса</a:t>
            </a:r>
            <a:r>
              <a:rPr lang="ru-RU" dirty="0"/>
              <a:t>»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8F495F-6FC0-015E-B47C-A41B09507E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37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222500"/>
            <a:ext cx="10515600" cy="3836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На всех слайдах используйте один и тот же шрифт: </a:t>
            </a:r>
            <a:br>
              <a:rPr lang="ru-RU" dirty="0"/>
            </a:br>
            <a:r>
              <a:rPr lang="ru-RU" dirty="0"/>
              <a:t>для заголовков – </a:t>
            </a:r>
            <a:r>
              <a:rPr lang="en-US" dirty="0"/>
              <a:t>RF </a:t>
            </a:r>
            <a:r>
              <a:rPr lang="en-US" dirty="0" err="1"/>
              <a:t>Dewi</a:t>
            </a:r>
            <a:r>
              <a:rPr lang="en-US" dirty="0"/>
              <a:t> Expanded Black </a:t>
            </a:r>
            <a:r>
              <a:rPr lang="ru-RU" dirty="0"/>
              <a:t>36 пунктов, </a:t>
            </a:r>
            <a:br>
              <a:rPr lang="ru-RU" dirty="0"/>
            </a:br>
            <a:r>
              <a:rPr lang="ru-RU" dirty="0"/>
              <a:t>для подзаголовков – </a:t>
            </a:r>
            <a:r>
              <a:rPr lang="en-US" dirty="0" err="1"/>
              <a:t>Roboto</a:t>
            </a:r>
            <a:r>
              <a:rPr lang="en-US" dirty="0"/>
              <a:t> </a:t>
            </a:r>
            <a:r>
              <a:rPr lang="ru-RU" dirty="0"/>
              <a:t>24 пункта или </a:t>
            </a:r>
            <a:r>
              <a:rPr lang="en-US" dirty="0"/>
              <a:t>RF </a:t>
            </a:r>
            <a:r>
              <a:rPr lang="en-US" dirty="0" err="1"/>
              <a:t>Dewi</a:t>
            </a:r>
            <a:r>
              <a:rPr lang="en-US" dirty="0"/>
              <a:t> Expanded Black </a:t>
            </a:r>
            <a:r>
              <a:rPr lang="ru-RU" dirty="0"/>
              <a:t>24-28 пунктов </a:t>
            </a:r>
            <a:br>
              <a:rPr lang="ru-RU" dirty="0"/>
            </a:br>
            <a:r>
              <a:rPr lang="ru-RU" dirty="0"/>
              <a:t>(для акцента),  </a:t>
            </a:r>
            <a:br>
              <a:rPr lang="ru-RU" dirty="0"/>
            </a:br>
            <a:r>
              <a:rPr lang="ru-RU" dirty="0"/>
              <a:t>для основного текста – </a:t>
            </a:r>
            <a:r>
              <a:rPr lang="en-US" dirty="0" err="1"/>
              <a:t>Roboto</a:t>
            </a:r>
            <a:r>
              <a:rPr lang="ru-RU" dirty="0"/>
              <a:t> 20 пунктов. </a:t>
            </a:r>
          </a:p>
          <a:p>
            <a:pPr lvl="0"/>
            <a:r>
              <a:rPr lang="ru-RU" dirty="0"/>
              <a:t>Если текст не помещается на слайд, не стоит уменьшать шрифт. Сделайте текст лаконичнее или разбейте слайд на два. </a:t>
            </a:r>
            <a:br>
              <a:rPr lang="ru-RU" dirty="0"/>
            </a:br>
            <a:r>
              <a:rPr lang="ru-RU" dirty="0"/>
              <a:t>Не используйте курсив и подчеркивание текста, это затрудняет чтение.</a:t>
            </a:r>
          </a:p>
          <a:p>
            <a:pPr lvl="0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10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Маркированный список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222500"/>
            <a:ext cx="10515600" cy="38369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74D8"/>
              </a:buClr>
              <a:buFont typeface="Arial" panose="020B0604020202020204" pitchFamily="34" charset="0"/>
              <a:buChar char="•"/>
              <a:defRPr sz="2000" baseline="0"/>
            </a:lvl1pPr>
          </a:lstStyle>
          <a:p>
            <a:pPr lvl="0"/>
            <a:r>
              <a:rPr lang="ru-RU" dirty="0"/>
              <a:t>Пункт 1</a:t>
            </a:r>
          </a:p>
          <a:p>
            <a:pPr lvl="0"/>
            <a:r>
              <a:rPr lang="ru-RU" dirty="0"/>
              <a:t>Пункт 2</a:t>
            </a:r>
          </a:p>
          <a:p>
            <a:pPr lvl="0"/>
            <a:r>
              <a:rPr lang="ru-RU" dirty="0"/>
              <a:t>Пункт 3</a:t>
            </a:r>
          </a:p>
          <a:p>
            <a:pPr lvl="0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09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Маркированный список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2222500"/>
            <a:ext cx="4737847" cy="38369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74D8"/>
              </a:buClr>
              <a:buFont typeface="Arial" panose="020B0604020202020204" pitchFamily="34" charset="0"/>
              <a:buChar char="•"/>
              <a:defRPr sz="2000" baseline="0"/>
            </a:lvl1pPr>
          </a:lstStyle>
          <a:p>
            <a:pPr lvl="0"/>
            <a:r>
              <a:rPr lang="ru-RU" dirty="0"/>
              <a:t>Пункт 1</a:t>
            </a:r>
          </a:p>
          <a:p>
            <a:pPr lvl="0"/>
            <a:r>
              <a:rPr lang="ru-RU" dirty="0"/>
              <a:t>Пункт 2</a:t>
            </a:r>
          </a:p>
          <a:p>
            <a:pPr lvl="0"/>
            <a:r>
              <a:rPr lang="ru-RU" dirty="0"/>
              <a:t>Пункт 3</a:t>
            </a:r>
          </a:p>
          <a:p>
            <a:pPr lvl="0"/>
            <a:endParaRPr lang="ru-RU" dirty="0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6651812" y="2222500"/>
            <a:ext cx="4701988" cy="38369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74D8"/>
              </a:buClr>
              <a:buFont typeface="Arial" panose="020B0604020202020204" pitchFamily="34" charset="0"/>
              <a:buChar char="•"/>
              <a:defRPr sz="2000" baseline="0"/>
            </a:lvl1pPr>
          </a:lstStyle>
          <a:p>
            <a:pPr lvl="0"/>
            <a:r>
              <a:rPr lang="ru-RU" dirty="0"/>
              <a:t>Пункт 1</a:t>
            </a:r>
          </a:p>
          <a:p>
            <a:pPr lvl="0"/>
            <a:r>
              <a:rPr lang="ru-RU" dirty="0"/>
              <a:t>Пункт 2</a:t>
            </a:r>
          </a:p>
          <a:p>
            <a:pPr lvl="0"/>
            <a:r>
              <a:rPr lang="ru-RU" dirty="0"/>
              <a:t>Пункт 3</a:t>
            </a:r>
          </a:p>
          <a:p>
            <a:pPr lvl="0"/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3EE1F9-FBB8-C074-850B-AFC46E2BB3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2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 с икон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36" y="2439617"/>
            <a:ext cx="1085090" cy="108204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28" y="2439617"/>
            <a:ext cx="1085090" cy="108204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20" y="2439617"/>
            <a:ext cx="1085090" cy="108204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612" y="2439617"/>
            <a:ext cx="1085090" cy="1082042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955341"/>
            <a:ext cx="202565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1" hasCustomPrompt="1"/>
          </p:nvPr>
        </p:nvSpPr>
        <p:spPr>
          <a:xfrm>
            <a:off x="3643587" y="3955341"/>
            <a:ext cx="202565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6522763" y="3955341"/>
            <a:ext cx="202565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1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9328150" y="3955341"/>
            <a:ext cx="202565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1537675" y="2694094"/>
            <a:ext cx="582612" cy="5730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7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4354067" y="2694094"/>
            <a:ext cx="582612" cy="5730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8" name="Текст 14"/>
          <p:cNvSpPr>
            <a:spLocks noGrp="1"/>
          </p:cNvSpPr>
          <p:nvPr>
            <p:ph type="body" sz="quarter" idx="16" hasCustomPrompt="1"/>
          </p:nvPr>
        </p:nvSpPr>
        <p:spPr>
          <a:xfrm>
            <a:off x="7170459" y="2694094"/>
            <a:ext cx="582612" cy="5730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9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9986851" y="2694094"/>
            <a:ext cx="582612" cy="5730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D7EF0D-9F89-41C7-B3BC-D924F9A87A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300467-869A-CFFE-F74F-6CA403EAC4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36" y="1927156"/>
            <a:ext cx="1085090" cy="108204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46E53EA-3890-C0DB-2C6C-5C03C566B3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28" y="1927156"/>
            <a:ext cx="1085090" cy="10820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A4A920D-7509-47D7-B717-4793B7A4EF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20" y="1927156"/>
            <a:ext cx="1085090" cy="108204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3BA74EA-C1FB-DAB5-BE3E-6A5D38BA06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612" y="1927156"/>
            <a:ext cx="1085090" cy="10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8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60422" y="6078070"/>
            <a:ext cx="516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9DD533-7879-406C-A87A-3FDF280D65D9}" type="slidenum">
              <a:rPr lang="ru-RU" sz="1400" smtClean="0"/>
              <a:t>‹#›</a:t>
            </a:fld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022548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49" r:id="rId18"/>
    <p:sldLayoutId id="2147483667" r:id="rId19"/>
    <p:sldLayoutId id="2147483653" r:id="rId20"/>
    <p:sldLayoutId id="2147483655" r:id="rId21"/>
    <p:sldLayoutId id="2147483654" r:id="rId22"/>
    <p:sldLayoutId id="2147483669" r:id="rId23"/>
    <p:sldLayoutId id="2147483656" r:id="rId24"/>
    <p:sldLayoutId id="2147483670" r:id="rId25"/>
    <p:sldLayoutId id="2147483657" r:id="rId26"/>
    <p:sldLayoutId id="2147483665" r:id="rId27"/>
    <p:sldLayoutId id="2147483658" r:id="rId28"/>
    <p:sldLayoutId id="2147483671" r:id="rId29"/>
    <p:sldLayoutId id="2147483661" r:id="rId30"/>
    <p:sldLayoutId id="2147483662" r:id="rId31"/>
    <p:sldLayoutId id="2147483663" r:id="rId32"/>
    <p:sldLayoutId id="2147483664" r:id="rId33"/>
    <p:sldLayoutId id="2147483666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est.org/en/stable/" TargetMode="External"/><Relationship Id="rId7" Type="http://schemas.openxmlformats.org/officeDocument/2006/relationships/hyperlink" Target="https://realpython.com/pytest-python-testin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testdriven.io/blog/fastapi-crud/" TargetMode="External"/><Relationship Id="rId5" Type="http://schemas.openxmlformats.org/officeDocument/2006/relationships/hyperlink" Target="https://docs.python.org/3/library/unittest.mock.html" TargetMode="External"/><Relationship Id="rId4" Type="http://schemas.openxmlformats.org/officeDocument/2006/relationships/hyperlink" Target="https://fastapi.tiangolo.com/tutorial/testin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8BF20-040E-1915-98E4-142B4259A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13DDB8-53D0-6DDD-5C34-782187A562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Райсултан Каримов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EC8C222-47BB-2DC8-A611-C1CF8AF993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Главный инженер машинного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529147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8BF20-040E-1915-98E4-142B4259A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ru-RU" dirty="0"/>
              <a:t>Подходы</a:t>
            </a:r>
          </a:p>
        </p:txBody>
      </p:sp>
    </p:spTree>
    <p:extLst>
      <p:ext uri="{BB962C8B-B14F-4D97-AF65-F5344CB8AC3E}">
        <p14:creationId xmlns:p14="http://schemas.microsoft.com/office/powerpoint/2010/main" val="73388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189957D-9539-7D32-A4DF-B8AE7A71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5751"/>
            <a:ext cx="9741061" cy="590931"/>
          </a:xfrm>
        </p:spPr>
        <p:txBody>
          <a:bodyPr/>
          <a:lstStyle/>
          <a:p>
            <a:r>
              <a:rPr lang="ru-RU" dirty="0"/>
              <a:t>Классический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16A01F-95EE-CB54-1EEB-90BBCCC83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355" y="1582042"/>
            <a:ext cx="7197290" cy="401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90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189957D-9539-7D32-A4DF-B8AE7A71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5751"/>
            <a:ext cx="9741061" cy="590931"/>
          </a:xfrm>
        </p:spPr>
        <p:txBody>
          <a:bodyPr/>
          <a:lstStyle/>
          <a:p>
            <a:r>
              <a:rPr lang="ru-RU" dirty="0" err="1"/>
              <a:t>T</a:t>
            </a:r>
            <a:r>
              <a:rPr lang="en-US" dirty="0"/>
              <a:t>DD (Test-Driven Development)</a:t>
            </a:r>
            <a:endParaRPr lang="ru-RU" dirty="0"/>
          </a:p>
        </p:txBody>
      </p:sp>
      <p:pic>
        <p:nvPicPr>
          <p:cNvPr id="5122" name="Picture 2" descr="Red, Green, Refactor!. Robert Cecil Martin, better know as… | by Tun Khine  | Medium">
            <a:extLst>
              <a:ext uri="{FF2B5EF4-FFF2-40B4-BE49-F238E27FC236}">
                <a16:creationId xmlns:a16="http://schemas.microsoft.com/office/drawing/2014/main" id="{23958E1E-709D-F468-F4E1-A56F74783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75" y="1504526"/>
            <a:ext cx="7236454" cy="413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058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189957D-9539-7D32-A4DF-B8AE7A71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5751"/>
            <a:ext cx="9741061" cy="590931"/>
          </a:xfrm>
        </p:spPr>
        <p:txBody>
          <a:bodyPr/>
          <a:lstStyle/>
          <a:p>
            <a:r>
              <a:rPr lang="en-US" dirty="0" err="1"/>
              <a:t>П</a:t>
            </a:r>
            <a:r>
              <a:rPr lang="ru-RU" dirty="0" err="1"/>
              <a:t>одходы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FE98AC46-8DB2-71E8-EE87-E7FF8BB6B2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574156"/>
            <a:ext cx="6199208" cy="4560425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Ч</a:t>
            </a:r>
            <a:r>
              <a:rPr lang="ru-RU" b="1" dirty="0"/>
              <a:t>то тестировать:</a:t>
            </a:r>
          </a:p>
          <a:p>
            <a:r>
              <a:rPr lang="ru-RU" dirty="0"/>
              <a:t>Бизнес-логика</a:t>
            </a:r>
          </a:p>
          <a:p>
            <a:r>
              <a:rPr lang="ru-RU" dirty="0"/>
              <a:t>Утилитарный код</a:t>
            </a:r>
          </a:p>
          <a:p>
            <a:r>
              <a:rPr lang="ru-RU" dirty="0"/>
              <a:t>Граничные случаи</a:t>
            </a:r>
          </a:p>
          <a:p>
            <a:r>
              <a:rPr lang="ru-RU" dirty="0"/>
              <a:t>Обработка ошибок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b="1" dirty="0"/>
              <a:t>Что НЕ тестировать:</a:t>
            </a:r>
          </a:p>
          <a:p>
            <a:r>
              <a:rPr lang="ru-RU" dirty="0"/>
              <a:t>Сторонние библиотеки</a:t>
            </a:r>
          </a:p>
          <a:p>
            <a:r>
              <a:rPr lang="ru-RU" dirty="0"/>
              <a:t>Тривиальный код без логики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70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8BF20-040E-1915-98E4-142B4259A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 err="1"/>
              <a:t>И</a:t>
            </a:r>
            <a:r>
              <a:rPr lang="ru-RU" dirty="0" err="1"/>
              <a:t>нструменты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704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189957D-9539-7D32-A4DF-B8AE7A71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5751"/>
            <a:ext cx="9741061" cy="590931"/>
          </a:xfrm>
        </p:spPr>
        <p:txBody>
          <a:bodyPr/>
          <a:lstStyle/>
          <a:p>
            <a:r>
              <a:rPr lang="en-US" dirty="0" err="1"/>
              <a:t>Ф</a:t>
            </a:r>
            <a:r>
              <a:rPr lang="ru-RU" dirty="0" err="1"/>
              <a:t>реймворки</a:t>
            </a:r>
            <a:endParaRPr lang="ru-RU" dirty="0"/>
          </a:p>
        </p:txBody>
      </p:sp>
      <p:pic>
        <p:nvPicPr>
          <p:cNvPr id="8194" name="Picture 2" descr="Unittest | Test IT">
            <a:extLst>
              <a:ext uri="{FF2B5EF4-FFF2-40B4-BE49-F238E27FC236}">
                <a16:creationId xmlns:a16="http://schemas.microsoft.com/office/drawing/2014/main" id="{D14B33D2-1B62-840C-7D2A-0F7218685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52" y="1637184"/>
            <a:ext cx="3580313" cy="358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8396B75-4AD3-ECE9-2814-15FFEE8CF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36" y="2207191"/>
            <a:ext cx="2894556" cy="289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695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189957D-9539-7D32-A4DF-B8AE7A71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5751"/>
            <a:ext cx="9741061" cy="590931"/>
          </a:xfrm>
        </p:spPr>
        <p:txBody>
          <a:bodyPr/>
          <a:lstStyle/>
          <a:p>
            <a:r>
              <a:rPr lang="ru-RU" dirty="0"/>
              <a:t>p</a:t>
            </a:r>
            <a:r>
              <a:rPr lang="en-US" dirty="0"/>
              <a:t>ytest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13D499BB-FF8B-E0D6-6212-69873C0F18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2563714"/>
            <a:ext cx="6199208" cy="2108496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П</a:t>
            </a:r>
            <a:r>
              <a:rPr lang="ru-RU" b="1" dirty="0" err="1"/>
              <a:t>очему</a:t>
            </a:r>
            <a:r>
              <a:rPr lang="ru-RU" b="1" dirty="0"/>
              <a:t> p</a:t>
            </a:r>
            <a:r>
              <a:rPr lang="en-US" b="1" dirty="0"/>
              <a:t>ytest:</a:t>
            </a:r>
            <a:endParaRPr lang="ru-RU" b="1" dirty="0"/>
          </a:p>
          <a:p>
            <a:r>
              <a:rPr lang="en-US" dirty="0" err="1"/>
              <a:t>П</a:t>
            </a:r>
            <a:r>
              <a:rPr lang="ru-RU" dirty="0" err="1"/>
              <a:t>ростой</a:t>
            </a:r>
            <a:r>
              <a:rPr lang="ru-RU" dirty="0"/>
              <a:t> синтаксис </a:t>
            </a:r>
            <a:r>
              <a:rPr lang="en-US" dirty="0"/>
              <a:t>(assert </a:t>
            </a:r>
            <a:r>
              <a:rPr lang="en-US" dirty="0" err="1"/>
              <a:t>в</a:t>
            </a:r>
            <a:r>
              <a:rPr lang="ru-RU" dirty="0"/>
              <a:t>место </a:t>
            </a:r>
            <a:r>
              <a:rPr lang="ru-RU" dirty="0" err="1"/>
              <a:t>a</a:t>
            </a:r>
            <a:r>
              <a:rPr lang="en-US" dirty="0" err="1"/>
              <a:t>ssertEqual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/>
              <a:t>Понятный вывод ошибок</a:t>
            </a:r>
          </a:p>
          <a:p>
            <a:r>
              <a:rPr lang="ru-RU" dirty="0"/>
              <a:t>Экосистема плагинов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5E0D988-7D02-6309-AA2D-27A360D9F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354" y="2170684"/>
            <a:ext cx="2894556" cy="289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995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8BF20-040E-1915-98E4-142B4259A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ru-RU" dirty="0"/>
              <a:t>Концепции </a:t>
            </a:r>
            <a:r>
              <a:rPr lang="en-US" dirty="0" err="1"/>
              <a:t>pytest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7072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189957D-9539-7D32-A4DF-B8AE7A71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5751"/>
            <a:ext cx="9741061" cy="590931"/>
          </a:xfrm>
        </p:spPr>
        <p:txBody>
          <a:bodyPr/>
          <a:lstStyle/>
          <a:p>
            <a:r>
              <a:rPr lang="en-US" dirty="0" err="1"/>
              <a:t>Ф</a:t>
            </a:r>
            <a:r>
              <a:rPr lang="ru-RU" dirty="0" err="1"/>
              <a:t>икстуры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917E5D-BE82-1F57-2D5F-3A5AAE330F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2967038"/>
            <a:ext cx="9195148" cy="112897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Функции, которые подготавливают данные или ресурсы перед тестом. Например, создают </a:t>
            </a:r>
            <a:r>
              <a:rPr lang="en-US" dirty="0"/>
              <a:t>HTTP-</a:t>
            </a:r>
            <a:r>
              <a:rPr lang="ru-RU" dirty="0"/>
              <a:t>клиент или тестовые данные.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1724688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189957D-9539-7D32-A4DF-B8AE7A71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5751"/>
            <a:ext cx="9741061" cy="590931"/>
          </a:xfrm>
        </p:spPr>
        <p:txBody>
          <a:bodyPr/>
          <a:lstStyle/>
          <a:p>
            <a:r>
              <a:rPr lang="en-US" dirty="0" err="1"/>
              <a:t>Ф</a:t>
            </a:r>
            <a:r>
              <a:rPr lang="ru-RU" dirty="0" err="1"/>
              <a:t>икстуры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D8F726-50BC-9426-8C42-A04CB0441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112" y="1818417"/>
            <a:ext cx="7772400" cy="36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00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EAAC68-E20B-E4B2-EEC1-2CE46FDC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 мне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4C7FFD-ADC7-5761-B7CD-4C89335EE6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222500"/>
            <a:ext cx="7264940" cy="27819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6+ лет коммерческого опыта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 </a:t>
            </a:r>
            <a:r>
              <a:rPr lang="ru-RU" dirty="0" err="1"/>
              <a:t>K</a:t>
            </a:r>
            <a:r>
              <a:rPr lang="en-US" dirty="0" err="1"/>
              <a:t>oronatech</a:t>
            </a:r>
            <a:r>
              <a:rPr lang="en-US" dirty="0"/>
              <a:t> </a:t>
            </a:r>
            <a:r>
              <a:rPr lang="en-US" dirty="0" err="1"/>
              <a:t>с</a:t>
            </a:r>
            <a:r>
              <a:rPr lang="ru-RU" dirty="0"/>
              <a:t> 2022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Тимлид команды регионального скоринга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Слушаю винил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191E7E-0600-7D84-090E-D20B9FB79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8" t="18009" r="11232"/>
          <a:stretch/>
        </p:blipFill>
        <p:spPr bwMode="auto">
          <a:xfrm>
            <a:off x="8184078" y="1361620"/>
            <a:ext cx="3169722" cy="364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28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189957D-9539-7D32-A4DF-B8AE7A71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5751"/>
            <a:ext cx="9741061" cy="590931"/>
          </a:xfrm>
        </p:spPr>
        <p:txBody>
          <a:bodyPr/>
          <a:lstStyle/>
          <a:p>
            <a:r>
              <a:rPr lang="ru-RU" dirty="0"/>
              <a:t>Параметризация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917E5D-BE82-1F57-2D5F-3A5AAE330F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2967038"/>
            <a:ext cx="9195148" cy="111644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Запускает один тест с разными наборами входных данных. Каждый набор — отдельный тест в отчёте.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3922588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189957D-9539-7D32-A4DF-B8AE7A71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5751"/>
            <a:ext cx="9741061" cy="590931"/>
          </a:xfrm>
        </p:spPr>
        <p:txBody>
          <a:bodyPr/>
          <a:lstStyle/>
          <a:p>
            <a:r>
              <a:rPr lang="ru-RU" dirty="0"/>
              <a:t>Параметризация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749B6-0770-DC30-DC8A-50782F72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348" y="1881247"/>
            <a:ext cx="9443303" cy="351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70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189957D-9539-7D32-A4DF-B8AE7A71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5751"/>
            <a:ext cx="9741061" cy="590931"/>
          </a:xfrm>
        </p:spPr>
        <p:txBody>
          <a:bodyPr/>
          <a:lstStyle/>
          <a:p>
            <a:r>
              <a:rPr lang="ru-RU" dirty="0" err="1"/>
              <a:t>Моки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917E5D-BE82-1F57-2D5F-3A5AAE330F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2967038"/>
            <a:ext cx="9483248" cy="111644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Объекты, которые имитируют поведение реальных зависимостей. Позволяют изолировать тест от внешних систем — сети, базы данных, файлов.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3602849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189957D-9539-7D32-A4DF-B8AE7A71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5751"/>
            <a:ext cx="9741061" cy="590931"/>
          </a:xfrm>
        </p:spPr>
        <p:txBody>
          <a:bodyPr/>
          <a:lstStyle/>
          <a:p>
            <a:r>
              <a:rPr lang="ru-RU" dirty="0"/>
              <a:t>Способы </a:t>
            </a:r>
            <a:r>
              <a:rPr lang="ru-RU" dirty="0" err="1"/>
              <a:t>мокирования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917E5D-BE82-1F57-2D5F-3A5AAE330F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2459831"/>
            <a:ext cx="9483248" cy="2462212"/>
          </a:xfrm>
        </p:spPr>
        <p:txBody>
          <a:bodyPr/>
          <a:lstStyle/>
          <a:p>
            <a:r>
              <a:rPr lang="en-US" dirty="0" err="1"/>
              <a:t>unittest.mock.patch</a:t>
            </a:r>
            <a:r>
              <a:rPr lang="en-US" dirty="0"/>
              <a:t> — </a:t>
            </a:r>
            <a:r>
              <a:rPr lang="ru-RU" dirty="0"/>
              <a:t>мощный инструмент. Поддерживает </a:t>
            </a:r>
            <a:r>
              <a:rPr lang="en-US" dirty="0" err="1"/>
              <a:t>AsyncMock</a:t>
            </a:r>
            <a:r>
              <a:rPr lang="en-US" dirty="0"/>
              <a:t> </a:t>
            </a:r>
            <a:r>
              <a:rPr lang="ru-RU" dirty="0"/>
              <a:t>для асинхронных функций, можно проверять как вызывали функцию, с какими аргументами, сколько раз.</a:t>
            </a:r>
          </a:p>
          <a:p>
            <a:r>
              <a:rPr lang="en-US" dirty="0" err="1"/>
              <a:t>monkeypatch</a:t>
            </a:r>
            <a:r>
              <a:rPr lang="en-US" dirty="0"/>
              <a:t> — </a:t>
            </a:r>
            <a:r>
              <a:rPr lang="ru-RU" dirty="0"/>
              <a:t>встроенная </a:t>
            </a:r>
            <a:r>
              <a:rPr lang="ru-RU" dirty="0" err="1"/>
              <a:t>фикстура</a:t>
            </a:r>
            <a:r>
              <a:rPr lang="ru-RU" dirty="0"/>
              <a:t> </a:t>
            </a:r>
            <a:r>
              <a:rPr lang="en-US" dirty="0" err="1"/>
              <a:t>pytest</a:t>
            </a:r>
            <a:r>
              <a:rPr lang="en-US" dirty="0"/>
              <a:t>. </a:t>
            </a:r>
            <a:r>
              <a:rPr lang="ru-RU" dirty="0"/>
              <a:t>Проще синтаксис, не надо ничего импортировать. Хорош для простых случаев: подменить функцию, выставить переменную окружения.</a:t>
            </a:r>
          </a:p>
        </p:txBody>
      </p:sp>
    </p:spTree>
    <p:extLst>
      <p:ext uri="{BB962C8B-B14F-4D97-AF65-F5344CB8AC3E}">
        <p14:creationId xmlns:p14="http://schemas.microsoft.com/office/powerpoint/2010/main" val="119296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189957D-9539-7D32-A4DF-B8AE7A71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5751"/>
            <a:ext cx="9741061" cy="590931"/>
          </a:xfrm>
        </p:spPr>
        <p:txBody>
          <a:bodyPr/>
          <a:lstStyle/>
          <a:p>
            <a:r>
              <a:rPr lang="ru-RU" dirty="0" err="1"/>
              <a:t>Моки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F0D78-5410-BB0F-1565-F1D98CB49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974" y="1875606"/>
            <a:ext cx="8052051" cy="310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65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189957D-9539-7D32-A4DF-B8AE7A71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5751"/>
            <a:ext cx="9741061" cy="590931"/>
          </a:xfrm>
        </p:spPr>
        <p:txBody>
          <a:bodyPr/>
          <a:lstStyle/>
          <a:p>
            <a:r>
              <a:rPr lang="ru-RU" dirty="0" err="1"/>
              <a:t>Моки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B10F8-B873-EA98-A8C2-926894B35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82" y="2312374"/>
            <a:ext cx="8701636" cy="223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64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189957D-9539-7D32-A4DF-B8AE7A71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5751"/>
            <a:ext cx="9741061" cy="590931"/>
          </a:xfrm>
        </p:spPr>
        <p:txBody>
          <a:bodyPr/>
          <a:lstStyle/>
          <a:p>
            <a:r>
              <a:rPr lang="ru-RU" dirty="0"/>
              <a:t>Маркеры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917E5D-BE82-1F57-2D5F-3A5AAE330F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2967038"/>
            <a:ext cx="9971763" cy="111644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Декораторы для добавления метаданных к тестам. Используются для группировки, фильтрации и настройки поведения.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3389041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189957D-9539-7D32-A4DF-B8AE7A71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5751"/>
            <a:ext cx="9741061" cy="590931"/>
          </a:xfrm>
        </p:spPr>
        <p:txBody>
          <a:bodyPr/>
          <a:lstStyle/>
          <a:p>
            <a:r>
              <a:rPr lang="ru-RU" dirty="0"/>
              <a:t>Маркеры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36F362-259B-2546-0262-BAE73560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653" y="1747626"/>
            <a:ext cx="8374694" cy="386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45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8BF20-040E-1915-98E4-142B4259A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ru-RU" dirty="0"/>
              <a:t>Воркшоп</a:t>
            </a:r>
          </a:p>
        </p:txBody>
      </p:sp>
    </p:spTree>
    <p:extLst>
      <p:ext uri="{BB962C8B-B14F-4D97-AF65-F5344CB8AC3E}">
        <p14:creationId xmlns:p14="http://schemas.microsoft.com/office/powerpoint/2010/main" val="350375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189957D-9539-7D32-A4DF-B8AE7A71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5751"/>
            <a:ext cx="9741061" cy="590931"/>
          </a:xfrm>
        </p:spPr>
        <p:txBody>
          <a:bodyPr/>
          <a:lstStyle/>
          <a:p>
            <a:r>
              <a:rPr lang="ru-RU" dirty="0"/>
              <a:t>Полезные материалы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917E5D-BE82-1F57-2D5F-3A5AAE330F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1566528"/>
            <a:ext cx="3232760" cy="183043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Документация</a:t>
            </a:r>
          </a:p>
          <a:p>
            <a:r>
              <a:rPr lang="en-US" dirty="0" err="1">
                <a:hlinkClick r:id="rId3"/>
              </a:rPr>
              <a:t>pytest</a:t>
            </a:r>
            <a:endParaRPr lang="en-US" dirty="0"/>
          </a:p>
          <a:p>
            <a:r>
              <a:rPr lang="en-US" dirty="0">
                <a:hlinkClick r:id="rId4"/>
              </a:rPr>
              <a:t>Testing </a:t>
            </a:r>
            <a:r>
              <a:rPr lang="en-US" dirty="0" err="1">
                <a:hlinkClick r:id="rId4"/>
              </a:rPr>
              <a:t>FastAPI</a:t>
            </a:r>
            <a:endParaRPr lang="en-US" dirty="0"/>
          </a:p>
          <a:p>
            <a:r>
              <a:rPr lang="en-US" dirty="0" err="1">
                <a:hlinkClick r:id="rId5"/>
              </a:rPr>
              <a:t>М</a:t>
            </a:r>
            <a:r>
              <a:rPr lang="ru-RU" dirty="0">
                <a:hlinkClick r:id="rId5"/>
              </a:rPr>
              <a:t>одуль m</a:t>
            </a:r>
            <a:r>
              <a:rPr lang="en-US" dirty="0">
                <a:hlinkClick r:id="rId5"/>
              </a:rPr>
              <a:t>ock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F35A3D5-5F16-2639-B334-5F04BABEA6A2}"/>
              </a:ext>
            </a:extLst>
          </p:cNvPr>
          <p:cNvSpPr txBox="1">
            <a:spLocks/>
          </p:cNvSpPr>
          <p:nvPr/>
        </p:nvSpPr>
        <p:spPr>
          <a:xfrm>
            <a:off x="6096000" y="1575019"/>
            <a:ext cx="3794344" cy="16300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74D8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Статьи</a:t>
            </a:r>
          </a:p>
          <a:p>
            <a:r>
              <a:rPr lang="en-US" dirty="0">
                <a:hlinkClick r:id="rId6"/>
              </a:rPr>
              <a:t>Т</a:t>
            </a:r>
            <a:r>
              <a:rPr lang="ru-RU" dirty="0">
                <a:hlinkClick r:id="rId6"/>
              </a:rPr>
              <a:t>уториал по </a:t>
            </a:r>
            <a:r>
              <a:rPr lang="en-US" dirty="0">
                <a:hlinkClick r:id="rId6"/>
              </a:rPr>
              <a:t>TDD</a:t>
            </a:r>
            <a:endParaRPr lang="ru-RU" dirty="0"/>
          </a:p>
          <a:p>
            <a:r>
              <a:rPr lang="ru-RU" dirty="0">
                <a:hlinkClick r:id="rId7"/>
              </a:rPr>
              <a:t>Гайд по p</a:t>
            </a:r>
            <a:r>
              <a:rPr lang="en-US" dirty="0">
                <a:hlinkClick r:id="rId7"/>
              </a:rPr>
              <a:t>ytest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E119EF9-0512-EBE3-58CC-62B3AD6680BF}"/>
              </a:ext>
            </a:extLst>
          </p:cNvPr>
          <p:cNvSpPr txBox="1">
            <a:spLocks/>
          </p:cNvSpPr>
          <p:nvPr/>
        </p:nvSpPr>
        <p:spPr>
          <a:xfrm>
            <a:off x="838199" y="3876805"/>
            <a:ext cx="9195148" cy="183043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74D8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К</a:t>
            </a:r>
            <a:r>
              <a:rPr lang="ru-RU" dirty="0" err="1"/>
              <a:t>ниги</a:t>
            </a:r>
            <a:endParaRPr lang="ru-RU" dirty="0"/>
          </a:p>
          <a:p>
            <a:r>
              <a:rPr lang="en-US" dirty="0"/>
              <a:t>Python Testing with </a:t>
            </a:r>
            <a:r>
              <a:rPr lang="en-US" dirty="0" err="1"/>
              <a:t>pytest</a:t>
            </a:r>
            <a:r>
              <a:rPr lang="en-US" dirty="0"/>
              <a:t> – Brian </a:t>
            </a:r>
            <a:r>
              <a:rPr lang="en-US" dirty="0" err="1"/>
              <a:t>Okken</a:t>
            </a:r>
            <a:endParaRPr lang="en-US" dirty="0"/>
          </a:p>
          <a:p>
            <a:r>
              <a:rPr lang="en-US" dirty="0"/>
              <a:t>Architecture Patterns with Python – Harry Percival, Bob Gregory</a:t>
            </a:r>
          </a:p>
          <a:p>
            <a:r>
              <a:rPr lang="ru-RU" dirty="0"/>
              <a:t>Принципы юнит-</a:t>
            </a:r>
            <a:r>
              <a:rPr lang="ru-RU" dirty="0" err="1"/>
              <a:t>тестиования</a:t>
            </a:r>
            <a:r>
              <a:rPr lang="ru-RU" dirty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err="1"/>
              <a:t>Хориков</a:t>
            </a:r>
            <a:r>
              <a:rPr lang="ru-RU" dirty="0"/>
              <a:t> Владимир</a:t>
            </a:r>
            <a:endParaRPr lang="en-US" dirty="0"/>
          </a:p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2527490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EAAC68-E20B-E4B2-EEC1-2CE46FDC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лекции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4C7FFD-ADC7-5761-B7CD-4C89335EE6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З</a:t>
            </a:r>
            <a:r>
              <a:rPr lang="ru-RU" dirty="0"/>
              <a:t>ачем тестировать</a:t>
            </a:r>
          </a:p>
          <a:p>
            <a:r>
              <a:rPr lang="ru-RU" dirty="0"/>
              <a:t>Виды тестов</a:t>
            </a:r>
          </a:p>
          <a:p>
            <a:r>
              <a:rPr lang="ru-RU" dirty="0"/>
              <a:t>Подходы</a:t>
            </a:r>
          </a:p>
          <a:p>
            <a:r>
              <a:rPr lang="ru-RU" dirty="0"/>
              <a:t>Инструменты</a:t>
            </a:r>
          </a:p>
          <a:p>
            <a:r>
              <a:rPr lang="ru-RU" dirty="0"/>
              <a:t>Ключевые концепции p</a:t>
            </a:r>
            <a:r>
              <a:rPr lang="en-US" dirty="0"/>
              <a:t>ytest</a:t>
            </a:r>
            <a:endParaRPr lang="ru-RU" dirty="0"/>
          </a:p>
          <a:p>
            <a:r>
              <a:rPr lang="ru-RU" dirty="0"/>
              <a:t>Воркшоп</a:t>
            </a:r>
          </a:p>
        </p:txBody>
      </p:sp>
    </p:spTree>
    <p:extLst>
      <p:ext uri="{BB962C8B-B14F-4D97-AF65-F5344CB8AC3E}">
        <p14:creationId xmlns:p14="http://schemas.microsoft.com/office/powerpoint/2010/main" val="1820476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8BF20-040E-1915-98E4-142B4259A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DAA62030-EBCC-2417-4E9C-3AD79B31FF10}"/>
              </a:ext>
            </a:extLst>
          </p:cNvPr>
          <p:cNvSpPr txBox="1">
            <a:spLocks/>
          </p:cNvSpPr>
          <p:nvPr/>
        </p:nvSpPr>
        <p:spPr>
          <a:xfrm>
            <a:off x="838200" y="4875494"/>
            <a:ext cx="5678488" cy="3762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Райсултан Каримов</a:t>
            </a:r>
            <a:endParaRPr lang="ru-RU" dirty="0"/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B3551009-CB63-CC3D-D9E1-E58DD201DCE4}"/>
              </a:ext>
            </a:extLst>
          </p:cNvPr>
          <p:cNvSpPr txBox="1">
            <a:spLocks/>
          </p:cNvSpPr>
          <p:nvPr/>
        </p:nvSpPr>
        <p:spPr>
          <a:xfrm>
            <a:off x="838200" y="5360988"/>
            <a:ext cx="5678488" cy="4127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Главный инженер машинного обучения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284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8BF20-040E-1915-98E4-142B4259A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З</a:t>
            </a:r>
            <a:r>
              <a:rPr lang="ru-RU" dirty="0"/>
              <a:t>ачем тестировать?</a:t>
            </a:r>
          </a:p>
        </p:txBody>
      </p:sp>
    </p:spTree>
    <p:extLst>
      <p:ext uri="{BB962C8B-B14F-4D97-AF65-F5344CB8AC3E}">
        <p14:creationId xmlns:p14="http://schemas.microsoft.com/office/powerpoint/2010/main" val="3859184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189957D-9539-7D32-A4DF-B8AE7A71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751"/>
            <a:ext cx="6818644" cy="590931"/>
          </a:xfrm>
        </p:spPr>
        <p:txBody>
          <a:bodyPr/>
          <a:lstStyle/>
          <a:p>
            <a:r>
              <a:rPr lang="ru-RU" dirty="0"/>
              <a:t>Зачем тестировать?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FE98AC46-8DB2-71E8-EE87-E7FF8BB6B2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2214563"/>
            <a:ext cx="7923963" cy="3890962"/>
          </a:xfrm>
        </p:spPr>
        <p:txBody>
          <a:bodyPr/>
          <a:lstStyle/>
          <a:p>
            <a:r>
              <a:rPr lang="ru-RU" dirty="0"/>
              <a:t>«</a:t>
            </a:r>
            <a:r>
              <a:rPr lang="en-US" dirty="0" err="1"/>
              <a:t>У</a:t>
            </a:r>
            <a:r>
              <a:rPr lang="ru-RU" dirty="0"/>
              <a:t> меня локально работает»</a:t>
            </a:r>
            <a:r>
              <a:rPr lang="en-US" dirty="0"/>
              <a:t>, </a:t>
            </a:r>
            <a:r>
              <a:rPr lang="en-US" dirty="0" err="1"/>
              <a:t>а</a:t>
            </a:r>
            <a:r>
              <a:rPr lang="ru-RU" dirty="0"/>
              <a:t> потом баг в </a:t>
            </a:r>
            <a:r>
              <a:rPr lang="ru-RU" dirty="0" err="1"/>
              <a:t>продакшн</a:t>
            </a:r>
            <a:endParaRPr lang="ru-RU" dirty="0"/>
          </a:p>
          <a:p>
            <a:r>
              <a:rPr lang="ru-RU" dirty="0"/>
              <a:t>Рефакторинг без страха</a:t>
            </a:r>
          </a:p>
          <a:p>
            <a:r>
              <a:rPr lang="ru-RU" dirty="0"/>
              <a:t>Тесты = живая документация</a:t>
            </a:r>
          </a:p>
          <a:p>
            <a:r>
              <a:rPr lang="ru-RU" dirty="0"/>
              <a:t>Минуты на тест </a:t>
            </a:r>
            <a:r>
              <a:rPr lang="en-US" dirty="0"/>
              <a:t>VS </a:t>
            </a:r>
            <a:r>
              <a:rPr lang="en-US" dirty="0" err="1"/>
              <a:t>ч</a:t>
            </a:r>
            <a:r>
              <a:rPr lang="ru-RU" dirty="0"/>
              <a:t>асы на </a:t>
            </a:r>
            <a:r>
              <a:rPr lang="ru-RU" dirty="0" err="1"/>
              <a:t>дебаг</a:t>
            </a:r>
            <a:r>
              <a:rPr lang="ru-RU" dirty="0"/>
              <a:t> в </a:t>
            </a:r>
            <a:r>
              <a:rPr lang="ru-RU" dirty="0" err="1"/>
              <a:t>проде</a:t>
            </a:r>
            <a:endParaRPr lang="en-US" dirty="0"/>
          </a:p>
        </p:txBody>
      </p:sp>
      <p:pic>
        <p:nvPicPr>
          <p:cNvPr id="2054" name="Picture 6" descr="It Works On My Machine: It Works On My Machine Funny Programmer Bug Shrug  Notebook - Funny">
            <a:extLst>
              <a:ext uri="{FF2B5EF4-FFF2-40B4-BE49-F238E27FC236}">
                <a16:creationId xmlns:a16="http://schemas.microsoft.com/office/drawing/2014/main" id="{86FA00CB-B387-6E2C-0D58-4C109F5C6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861" y="2394889"/>
            <a:ext cx="2282650" cy="136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63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189957D-9539-7D32-A4DF-B8AE7A71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751"/>
            <a:ext cx="6818644" cy="590931"/>
          </a:xfrm>
        </p:spPr>
        <p:txBody>
          <a:bodyPr/>
          <a:lstStyle/>
          <a:p>
            <a:r>
              <a:rPr lang="ru-RU" dirty="0"/>
              <a:t>Цель тестирования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FE98AC46-8DB2-71E8-EE87-E7FF8BB6B2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054722"/>
            <a:ext cx="10620736" cy="74855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Убедиться, что код работает так, как задумано – сейчас и после любых изменений.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491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8BF20-040E-1915-98E4-142B4259A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ru-RU" dirty="0"/>
              <a:t>Виды тестов</a:t>
            </a:r>
          </a:p>
        </p:txBody>
      </p:sp>
    </p:spTree>
    <p:extLst>
      <p:ext uri="{BB962C8B-B14F-4D97-AF65-F5344CB8AC3E}">
        <p14:creationId xmlns:p14="http://schemas.microsoft.com/office/powerpoint/2010/main" val="422100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189957D-9539-7D32-A4DF-B8AE7A71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5751"/>
            <a:ext cx="8328949" cy="590931"/>
          </a:xfrm>
        </p:spPr>
        <p:txBody>
          <a:bodyPr/>
          <a:lstStyle/>
          <a:p>
            <a:r>
              <a:rPr lang="ru-RU" dirty="0"/>
              <a:t>Пирамида тестирования</a:t>
            </a:r>
          </a:p>
        </p:txBody>
      </p:sp>
      <p:pic>
        <p:nvPicPr>
          <p:cNvPr id="4098" name="Picture 2" descr="The Testing Pyramid: How to Structure Your Test Suite - Semaphore">
            <a:extLst>
              <a:ext uri="{FF2B5EF4-FFF2-40B4-BE49-F238E27FC236}">
                <a16:creationId xmlns:a16="http://schemas.microsoft.com/office/drawing/2014/main" id="{48955CC0-65AF-6282-D583-2012CD185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3"/>
          <a:stretch/>
        </p:blipFill>
        <p:spPr bwMode="auto">
          <a:xfrm>
            <a:off x="4118176" y="1805651"/>
            <a:ext cx="3955648" cy="357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278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189957D-9539-7D32-A4DF-B8AE7A71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751"/>
            <a:ext cx="6818644" cy="590931"/>
          </a:xfrm>
        </p:spPr>
        <p:txBody>
          <a:bodyPr/>
          <a:lstStyle/>
          <a:p>
            <a:r>
              <a:rPr lang="ru-RU" dirty="0"/>
              <a:t>Виды тестов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FE98AC46-8DB2-71E8-EE87-E7FF8BB6B2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574156"/>
            <a:ext cx="6199208" cy="456042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Unit (</a:t>
            </a:r>
            <a:r>
              <a:rPr lang="en-US" b="1" dirty="0" err="1"/>
              <a:t>м</a:t>
            </a:r>
            <a:r>
              <a:rPr lang="ru-RU" b="1" dirty="0" err="1"/>
              <a:t>одульные</a:t>
            </a:r>
            <a:r>
              <a:rPr lang="ru-RU" b="1" dirty="0"/>
              <a:t>)</a:t>
            </a:r>
          </a:p>
          <a:p>
            <a:r>
              <a:rPr lang="ru-RU" dirty="0"/>
              <a:t>Одна функция изолированно</a:t>
            </a:r>
          </a:p>
          <a:p>
            <a:r>
              <a:rPr lang="ru-RU" dirty="0"/>
              <a:t>Пишут: разработчики</a:t>
            </a:r>
          </a:p>
          <a:p>
            <a:endParaRPr lang="ru-RU" dirty="0"/>
          </a:p>
          <a:p>
            <a:pPr marL="0" indent="0">
              <a:buNone/>
            </a:pPr>
            <a:r>
              <a:rPr lang="en-US" b="1" dirty="0"/>
              <a:t>Integration (</a:t>
            </a:r>
            <a:r>
              <a:rPr lang="ru-RU" b="1" dirty="0"/>
              <a:t>интеграционные)</a:t>
            </a:r>
          </a:p>
          <a:p>
            <a:r>
              <a:rPr lang="ru-RU" dirty="0"/>
              <a:t>Взаимодействие компонентов (</a:t>
            </a:r>
            <a:r>
              <a:rPr lang="en-US" dirty="0"/>
              <a:t>API, </a:t>
            </a:r>
            <a:r>
              <a:rPr lang="ru-RU" dirty="0"/>
              <a:t>БД)</a:t>
            </a:r>
          </a:p>
          <a:p>
            <a:r>
              <a:rPr lang="ru-RU" dirty="0"/>
              <a:t>Пишут: разработчики, </a:t>
            </a:r>
            <a:r>
              <a:rPr lang="ru-RU" dirty="0" err="1"/>
              <a:t>Q</a:t>
            </a:r>
            <a:r>
              <a:rPr lang="en-US" dirty="0"/>
              <a:t>A-</a:t>
            </a:r>
            <a:r>
              <a:rPr lang="en-US" dirty="0" err="1"/>
              <a:t>и</a:t>
            </a:r>
            <a:r>
              <a:rPr lang="ru-RU" dirty="0" err="1"/>
              <a:t>нженеры</a:t>
            </a:r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en-US" b="1" dirty="0"/>
              <a:t>E2E (</a:t>
            </a:r>
            <a:r>
              <a:rPr lang="en-US" b="1" dirty="0" err="1"/>
              <a:t>с</a:t>
            </a:r>
            <a:r>
              <a:rPr lang="ru-RU" b="1" dirty="0" err="1"/>
              <a:t>квозные</a:t>
            </a:r>
            <a:r>
              <a:rPr lang="ru-RU" b="1" dirty="0"/>
              <a:t>)</a:t>
            </a:r>
          </a:p>
          <a:p>
            <a:r>
              <a:rPr lang="ru-RU" dirty="0"/>
              <a:t>Вся система целиком, </a:t>
            </a:r>
            <a:r>
              <a:rPr lang="ru-RU" dirty="0" err="1"/>
              <a:t>U</a:t>
            </a:r>
            <a:r>
              <a:rPr lang="en-US" dirty="0"/>
              <a:t>I</a:t>
            </a:r>
          </a:p>
          <a:p>
            <a:r>
              <a:rPr lang="en-US" dirty="0" err="1"/>
              <a:t>П</a:t>
            </a:r>
            <a:r>
              <a:rPr lang="ru-RU" dirty="0" err="1"/>
              <a:t>ишут</a:t>
            </a:r>
            <a:r>
              <a:rPr lang="ru-RU" dirty="0"/>
              <a:t>: QA</a:t>
            </a:r>
            <a:r>
              <a:rPr lang="en-US" dirty="0"/>
              <a:t>-</a:t>
            </a:r>
            <a:r>
              <a:rPr lang="en-US" dirty="0" err="1"/>
              <a:t>и</a:t>
            </a:r>
            <a:r>
              <a:rPr lang="ru-RU" dirty="0" err="1"/>
              <a:t>нженеры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724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Красный и фиолетовый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Другая 2">
      <a:majorFont>
        <a:latin typeface="RF Dewi Expanded Black"/>
        <a:ea typeface=""/>
        <a:cs typeface=""/>
      </a:majorFont>
      <a:minorFont>
        <a:latin typeface="Robot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5C37CD20725F9B4B95DDDD522A892CE1" ma:contentTypeVersion="15" ma:contentTypeDescription="Создание документа." ma:contentTypeScope="" ma:versionID="e370ef7782074ac47e4f0c613eebe409">
  <xsd:schema xmlns:xsd="http://www.w3.org/2001/XMLSchema" xmlns:xs="http://www.w3.org/2001/XMLSchema" xmlns:p="http://schemas.microsoft.com/office/2006/metadata/properties" xmlns:ns3="b17b855b-d436-4490-9d5a-52eeedd3f2dd" xmlns:ns4="e602f305-c3c8-4baf-9d09-124004b650bb" targetNamespace="http://schemas.microsoft.com/office/2006/metadata/properties" ma:root="true" ma:fieldsID="5a0d75981d7dc855376156c28782d655" ns3:_="" ns4:_="">
    <xsd:import namespace="b17b855b-d436-4490-9d5a-52eeedd3f2dd"/>
    <xsd:import namespace="e602f305-c3c8-4baf-9d09-124004b650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7b855b-d436-4490-9d5a-52eeedd3f2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02f305-c3c8-4baf-9d09-124004b650b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17b855b-d436-4490-9d5a-52eeedd3f2d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26C36A-C852-46CC-BF5D-842485DF7D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7b855b-d436-4490-9d5a-52eeedd3f2dd"/>
    <ds:schemaRef ds:uri="e602f305-c3c8-4baf-9d09-124004b650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35B7B8-894C-497C-B483-B16BD71490BC}">
  <ds:schemaRefs>
    <ds:schemaRef ds:uri="http://schemas.microsoft.com/office/2006/documentManagement/types"/>
    <ds:schemaRef ds:uri="e602f305-c3c8-4baf-9d09-124004b650bb"/>
    <ds:schemaRef ds:uri="http://purl.org/dc/elements/1.1/"/>
    <ds:schemaRef ds:uri="http://purl.org/dc/terms/"/>
    <ds:schemaRef ds:uri="b17b855b-d436-4490-9d5a-52eeedd3f2dd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3B55BE5-14AA-43C9-8245-6E4DB0E9BA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33426</TotalTime>
  <Words>1316</Words>
  <Application>Microsoft Macintosh PowerPoint</Application>
  <PresentationFormat>Widescreen</PresentationFormat>
  <Paragraphs>166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Roboto</vt:lpstr>
      <vt:lpstr>Calibri</vt:lpstr>
      <vt:lpstr>RF Dewi Expanded Black</vt:lpstr>
      <vt:lpstr>Arial</vt:lpstr>
      <vt:lpstr>Тема Office</vt:lpstr>
      <vt:lpstr>Тестирование</vt:lpstr>
      <vt:lpstr>Обо мне</vt:lpstr>
      <vt:lpstr>План лекции</vt:lpstr>
      <vt:lpstr>Зачем тестировать?</vt:lpstr>
      <vt:lpstr>Зачем тестировать?</vt:lpstr>
      <vt:lpstr>Цель тестирования</vt:lpstr>
      <vt:lpstr>Виды тестов</vt:lpstr>
      <vt:lpstr>Пирамида тестирования</vt:lpstr>
      <vt:lpstr>Виды тестов</vt:lpstr>
      <vt:lpstr>Подходы</vt:lpstr>
      <vt:lpstr>Классический</vt:lpstr>
      <vt:lpstr>TDD (Test-Driven Development)</vt:lpstr>
      <vt:lpstr>Подходы</vt:lpstr>
      <vt:lpstr>Инструменты</vt:lpstr>
      <vt:lpstr>Фреймворки</vt:lpstr>
      <vt:lpstr>pytest</vt:lpstr>
      <vt:lpstr>Концепции pytest</vt:lpstr>
      <vt:lpstr>Фикстуры</vt:lpstr>
      <vt:lpstr>Фикстуры</vt:lpstr>
      <vt:lpstr>Параметризация</vt:lpstr>
      <vt:lpstr>Параметризация</vt:lpstr>
      <vt:lpstr>Моки</vt:lpstr>
      <vt:lpstr>Способы мокирования</vt:lpstr>
      <vt:lpstr>Моки</vt:lpstr>
      <vt:lpstr>Моки</vt:lpstr>
      <vt:lpstr>Маркеры</vt:lpstr>
      <vt:lpstr>Маркеры</vt:lpstr>
      <vt:lpstr>Воркшоп</vt:lpstr>
      <vt:lpstr>Полезные материалы</vt:lpstr>
      <vt:lpstr>Спасибо за внимание</vt:lpstr>
    </vt:vector>
  </TitlesOfParts>
  <Company>ГК ЦФТ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1 уровня</dc:title>
  <dc:creator>CFTUser</dc:creator>
  <cp:lastModifiedBy>Raisultan Karimov</cp:lastModifiedBy>
  <cp:revision>397</cp:revision>
  <dcterms:created xsi:type="dcterms:W3CDTF">2021-01-14T09:51:34Z</dcterms:created>
  <dcterms:modified xsi:type="dcterms:W3CDTF">2026-01-21T08:21:31Z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0x0101005C37CD20725F9B4B95DDDD522A892CE1</vt:lpwstr>
  </property>
</Properties>
</file>